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60" r:id="rId2"/>
    <p:sldId id="755" r:id="rId3"/>
    <p:sldId id="747" r:id="rId4"/>
    <p:sldId id="316" r:id="rId5"/>
    <p:sldId id="746" r:id="rId6"/>
    <p:sldId id="750" r:id="rId7"/>
    <p:sldId id="329" r:id="rId8"/>
    <p:sldId id="758" r:id="rId9"/>
    <p:sldId id="749" r:id="rId10"/>
    <p:sldId id="757" r:id="rId11"/>
    <p:sldId id="751" r:id="rId12"/>
    <p:sldId id="75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FF10A-319E-4405-AB68-D3E36A27B8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173BE76-3627-41BE-88D5-654F6FA6FB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90EFE8A-6D6A-4622-92CE-808C8453EDA9}"/>
              </a:ext>
            </a:extLst>
          </p:cNvPr>
          <p:cNvSpPr>
            <a:spLocks noGrp="1"/>
          </p:cNvSpPr>
          <p:nvPr>
            <p:ph type="dt" sz="half" idx="10"/>
          </p:nvPr>
        </p:nvSpPr>
        <p:spPr/>
        <p:txBody>
          <a:bodyPr/>
          <a:lstStyle/>
          <a:p>
            <a:fld id="{BDF1412B-CA53-4112-AADA-77E393D99192}" type="datetime1">
              <a:rPr lang="en-GB" smtClean="0"/>
              <a:t>12/10/2022</a:t>
            </a:fld>
            <a:endParaRPr lang="en-GB"/>
          </a:p>
        </p:txBody>
      </p:sp>
      <p:sp>
        <p:nvSpPr>
          <p:cNvPr id="5" name="Footer Placeholder 4">
            <a:extLst>
              <a:ext uri="{FF2B5EF4-FFF2-40B4-BE49-F238E27FC236}">
                <a16:creationId xmlns:a16="http://schemas.microsoft.com/office/drawing/2014/main" id="{443DACF6-B327-449C-A3CD-023947DA74E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D27874-0D6D-47F6-BD20-4F188F7BC3CE}"/>
              </a:ext>
            </a:extLst>
          </p:cNvPr>
          <p:cNvSpPr>
            <a:spLocks noGrp="1"/>
          </p:cNvSpPr>
          <p:nvPr>
            <p:ph type="sldNum" sz="quarter" idx="12"/>
          </p:nvPr>
        </p:nvSpPr>
        <p:spPr/>
        <p:txBody>
          <a:bodyPr/>
          <a:lstStyle/>
          <a:p>
            <a:fld id="{8A9C48ED-5849-4DFB-9A82-978E0306A82B}" type="slidenum">
              <a:rPr lang="en-GB" smtClean="0"/>
              <a:t>‹#›</a:t>
            </a:fld>
            <a:endParaRPr lang="en-GB"/>
          </a:p>
        </p:txBody>
      </p:sp>
    </p:spTree>
    <p:extLst>
      <p:ext uri="{BB962C8B-B14F-4D97-AF65-F5344CB8AC3E}">
        <p14:creationId xmlns:p14="http://schemas.microsoft.com/office/powerpoint/2010/main" val="638939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1CA2C-EF3E-431B-9734-A82A78779ED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096B140-E0C0-4E1A-A45E-334CA82B30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27E8CF7-719B-4F4C-87B0-EB73F1239A4A}"/>
              </a:ext>
            </a:extLst>
          </p:cNvPr>
          <p:cNvSpPr>
            <a:spLocks noGrp="1"/>
          </p:cNvSpPr>
          <p:nvPr>
            <p:ph type="dt" sz="half" idx="10"/>
          </p:nvPr>
        </p:nvSpPr>
        <p:spPr/>
        <p:txBody>
          <a:bodyPr/>
          <a:lstStyle/>
          <a:p>
            <a:fld id="{3792C9D5-B6F8-4066-8E4E-73257957F809}" type="datetime1">
              <a:rPr lang="en-GB" smtClean="0"/>
              <a:t>12/10/2022</a:t>
            </a:fld>
            <a:endParaRPr lang="en-GB"/>
          </a:p>
        </p:txBody>
      </p:sp>
      <p:sp>
        <p:nvSpPr>
          <p:cNvPr id="5" name="Footer Placeholder 4">
            <a:extLst>
              <a:ext uri="{FF2B5EF4-FFF2-40B4-BE49-F238E27FC236}">
                <a16:creationId xmlns:a16="http://schemas.microsoft.com/office/drawing/2014/main" id="{67C21D4F-2316-4F27-9114-E93D4D22C2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A2AA3C-37FA-452E-AE92-1794841B6830}"/>
              </a:ext>
            </a:extLst>
          </p:cNvPr>
          <p:cNvSpPr>
            <a:spLocks noGrp="1"/>
          </p:cNvSpPr>
          <p:nvPr>
            <p:ph type="sldNum" sz="quarter" idx="12"/>
          </p:nvPr>
        </p:nvSpPr>
        <p:spPr/>
        <p:txBody>
          <a:bodyPr/>
          <a:lstStyle/>
          <a:p>
            <a:fld id="{8A9C48ED-5849-4DFB-9A82-978E0306A82B}" type="slidenum">
              <a:rPr lang="en-GB" smtClean="0"/>
              <a:t>‹#›</a:t>
            </a:fld>
            <a:endParaRPr lang="en-GB"/>
          </a:p>
        </p:txBody>
      </p:sp>
    </p:spTree>
    <p:extLst>
      <p:ext uri="{BB962C8B-B14F-4D97-AF65-F5344CB8AC3E}">
        <p14:creationId xmlns:p14="http://schemas.microsoft.com/office/powerpoint/2010/main" val="3189285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A445E0-7DAF-44F9-9EF7-850E8FDF6E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91547B8-5D6F-4EC4-A669-8A9387AB1D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DE804F-3CED-48AA-8D90-57A7339815AC}"/>
              </a:ext>
            </a:extLst>
          </p:cNvPr>
          <p:cNvSpPr>
            <a:spLocks noGrp="1"/>
          </p:cNvSpPr>
          <p:nvPr>
            <p:ph type="dt" sz="half" idx="10"/>
          </p:nvPr>
        </p:nvSpPr>
        <p:spPr/>
        <p:txBody>
          <a:bodyPr/>
          <a:lstStyle/>
          <a:p>
            <a:fld id="{BF301D96-615B-4C22-BBCB-F1CFBD69140D}" type="datetime1">
              <a:rPr lang="en-GB" smtClean="0"/>
              <a:t>12/10/2022</a:t>
            </a:fld>
            <a:endParaRPr lang="en-GB"/>
          </a:p>
        </p:txBody>
      </p:sp>
      <p:sp>
        <p:nvSpPr>
          <p:cNvPr id="5" name="Footer Placeholder 4">
            <a:extLst>
              <a:ext uri="{FF2B5EF4-FFF2-40B4-BE49-F238E27FC236}">
                <a16:creationId xmlns:a16="http://schemas.microsoft.com/office/drawing/2014/main" id="{605D88F4-C3AD-471D-9448-53EA1BE738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DD82B1-4C2C-463A-8602-A6B7005D23DC}"/>
              </a:ext>
            </a:extLst>
          </p:cNvPr>
          <p:cNvSpPr>
            <a:spLocks noGrp="1"/>
          </p:cNvSpPr>
          <p:nvPr>
            <p:ph type="sldNum" sz="quarter" idx="12"/>
          </p:nvPr>
        </p:nvSpPr>
        <p:spPr/>
        <p:txBody>
          <a:bodyPr/>
          <a:lstStyle/>
          <a:p>
            <a:fld id="{8A9C48ED-5849-4DFB-9A82-978E0306A82B}" type="slidenum">
              <a:rPr lang="en-GB" smtClean="0"/>
              <a:t>‹#›</a:t>
            </a:fld>
            <a:endParaRPr lang="en-GB"/>
          </a:p>
        </p:txBody>
      </p:sp>
    </p:spTree>
    <p:extLst>
      <p:ext uri="{BB962C8B-B14F-4D97-AF65-F5344CB8AC3E}">
        <p14:creationId xmlns:p14="http://schemas.microsoft.com/office/powerpoint/2010/main" val="1613800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FBF2D-4C84-4E71-8630-E6E6992A332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C0A2D9E-BFD6-40F6-AF27-02973D5963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4303AF6-25B2-447A-8FB7-BD016954C0E5}"/>
              </a:ext>
            </a:extLst>
          </p:cNvPr>
          <p:cNvSpPr>
            <a:spLocks noGrp="1"/>
          </p:cNvSpPr>
          <p:nvPr>
            <p:ph type="dt" sz="half" idx="10"/>
          </p:nvPr>
        </p:nvSpPr>
        <p:spPr/>
        <p:txBody>
          <a:bodyPr/>
          <a:lstStyle/>
          <a:p>
            <a:fld id="{59503BE2-E98B-49BF-8972-3A10C1A55892}" type="datetime1">
              <a:rPr lang="en-GB" smtClean="0"/>
              <a:t>12/10/2022</a:t>
            </a:fld>
            <a:endParaRPr lang="en-GB"/>
          </a:p>
        </p:txBody>
      </p:sp>
      <p:sp>
        <p:nvSpPr>
          <p:cNvPr id="5" name="Footer Placeholder 4">
            <a:extLst>
              <a:ext uri="{FF2B5EF4-FFF2-40B4-BE49-F238E27FC236}">
                <a16:creationId xmlns:a16="http://schemas.microsoft.com/office/drawing/2014/main" id="{DC93CF22-6F62-4E6B-87FC-02CDD13316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F2C8C3-45F0-4D0F-82A7-482BA24BAB4B}"/>
              </a:ext>
            </a:extLst>
          </p:cNvPr>
          <p:cNvSpPr>
            <a:spLocks noGrp="1"/>
          </p:cNvSpPr>
          <p:nvPr>
            <p:ph type="sldNum" sz="quarter" idx="12"/>
          </p:nvPr>
        </p:nvSpPr>
        <p:spPr/>
        <p:txBody>
          <a:bodyPr/>
          <a:lstStyle/>
          <a:p>
            <a:fld id="{8A9C48ED-5849-4DFB-9A82-978E0306A82B}" type="slidenum">
              <a:rPr lang="en-GB" smtClean="0"/>
              <a:t>‹#›</a:t>
            </a:fld>
            <a:endParaRPr lang="en-GB"/>
          </a:p>
        </p:txBody>
      </p:sp>
    </p:spTree>
    <p:extLst>
      <p:ext uri="{BB962C8B-B14F-4D97-AF65-F5344CB8AC3E}">
        <p14:creationId xmlns:p14="http://schemas.microsoft.com/office/powerpoint/2010/main" val="795457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60336-98CC-4BFE-A108-6BE21318C67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0009C43-4A9F-4A94-98FF-FFC1BA8F52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FF9ED3-34E6-4F53-A8F9-DF692DEE22F4}"/>
              </a:ext>
            </a:extLst>
          </p:cNvPr>
          <p:cNvSpPr>
            <a:spLocks noGrp="1"/>
          </p:cNvSpPr>
          <p:nvPr>
            <p:ph type="dt" sz="half" idx="10"/>
          </p:nvPr>
        </p:nvSpPr>
        <p:spPr/>
        <p:txBody>
          <a:bodyPr/>
          <a:lstStyle/>
          <a:p>
            <a:fld id="{8EA7849E-354B-4A02-908A-F444BBC9B598}" type="datetime1">
              <a:rPr lang="en-GB" smtClean="0"/>
              <a:t>12/10/2022</a:t>
            </a:fld>
            <a:endParaRPr lang="en-GB"/>
          </a:p>
        </p:txBody>
      </p:sp>
      <p:sp>
        <p:nvSpPr>
          <p:cNvPr id="5" name="Footer Placeholder 4">
            <a:extLst>
              <a:ext uri="{FF2B5EF4-FFF2-40B4-BE49-F238E27FC236}">
                <a16:creationId xmlns:a16="http://schemas.microsoft.com/office/drawing/2014/main" id="{159F7CC1-3151-4059-8A89-49D61288EF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2E2CF4-B632-41F9-95DF-35A459BC5A2D}"/>
              </a:ext>
            </a:extLst>
          </p:cNvPr>
          <p:cNvSpPr>
            <a:spLocks noGrp="1"/>
          </p:cNvSpPr>
          <p:nvPr>
            <p:ph type="sldNum" sz="quarter" idx="12"/>
          </p:nvPr>
        </p:nvSpPr>
        <p:spPr/>
        <p:txBody>
          <a:bodyPr/>
          <a:lstStyle/>
          <a:p>
            <a:fld id="{8A9C48ED-5849-4DFB-9A82-978E0306A82B}" type="slidenum">
              <a:rPr lang="en-GB" smtClean="0"/>
              <a:t>‹#›</a:t>
            </a:fld>
            <a:endParaRPr lang="en-GB"/>
          </a:p>
        </p:txBody>
      </p:sp>
    </p:spTree>
    <p:extLst>
      <p:ext uri="{BB962C8B-B14F-4D97-AF65-F5344CB8AC3E}">
        <p14:creationId xmlns:p14="http://schemas.microsoft.com/office/powerpoint/2010/main" val="3855480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B25FB-7272-4B87-A223-303A7D1B1DC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CA3CC8D-DEC6-4C1A-AEBB-F915C0D72BB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605A793-8085-4B24-A171-C6B437F84A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E135791-1E30-4892-9185-1A3697CEF8FD}"/>
              </a:ext>
            </a:extLst>
          </p:cNvPr>
          <p:cNvSpPr>
            <a:spLocks noGrp="1"/>
          </p:cNvSpPr>
          <p:nvPr>
            <p:ph type="dt" sz="half" idx="10"/>
          </p:nvPr>
        </p:nvSpPr>
        <p:spPr/>
        <p:txBody>
          <a:bodyPr/>
          <a:lstStyle/>
          <a:p>
            <a:fld id="{A3257B46-C842-47C0-9FCC-45EEAEA4579E}" type="datetime1">
              <a:rPr lang="en-GB" smtClean="0"/>
              <a:t>12/10/2022</a:t>
            </a:fld>
            <a:endParaRPr lang="en-GB"/>
          </a:p>
        </p:txBody>
      </p:sp>
      <p:sp>
        <p:nvSpPr>
          <p:cNvPr id="6" name="Footer Placeholder 5">
            <a:extLst>
              <a:ext uri="{FF2B5EF4-FFF2-40B4-BE49-F238E27FC236}">
                <a16:creationId xmlns:a16="http://schemas.microsoft.com/office/drawing/2014/main" id="{C7D7FCE6-880F-40EC-83BD-2180AB5CDEF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BA97DFB-7F0F-472D-B228-45642FC8D4EB}"/>
              </a:ext>
            </a:extLst>
          </p:cNvPr>
          <p:cNvSpPr>
            <a:spLocks noGrp="1"/>
          </p:cNvSpPr>
          <p:nvPr>
            <p:ph type="sldNum" sz="quarter" idx="12"/>
          </p:nvPr>
        </p:nvSpPr>
        <p:spPr/>
        <p:txBody>
          <a:bodyPr/>
          <a:lstStyle/>
          <a:p>
            <a:fld id="{8A9C48ED-5849-4DFB-9A82-978E0306A82B}" type="slidenum">
              <a:rPr lang="en-GB" smtClean="0"/>
              <a:t>‹#›</a:t>
            </a:fld>
            <a:endParaRPr lang="en-GB"/>
          </a:p>
        </p:txBody>
      </p:sp>
    </p:spTree>
    <p:extLst>
      <p:ext uri="{BB962C8B-B14F-4D97-AF65-F5344CB8AC3E}">
        <p14:creationId xmlns:p14="http://schemas.microsoft.com/office/powerpoint/2010/main" val="1946452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2C291-1ADE-4ADC-A044-15B4DF9A021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B09A268-AE71-49F1-A114-D70E6F16A2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584DDC-63CD-42F1-AE16-CC231752819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4A08D03-96F4-4287-9FCC-B0EFDBA422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8B9F24F-8774-4DBC-88C1-7DD8B0A970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E49C219-4FBF-4A03-8F2B-605EEF9BBDD7}"/>
              </a:ext>
            </a:extLst>
          </p:cNvPr>
          <p:cNvSpPr>
            <a:spLocks noGrp="1"/>
          </p:cNvSpPr>
          <p:nvPr>
            <p:ph type="dt" sz="half" idx="10"/>
          </p:nvPr>
        </p:nvSpPr>
        <p:spPr/>
        <p:txBody>
          <a:bodyPr/>
          <a:lstStyle/>
          <a:p>
            <a:fld id="{66E342A6-488B-47E8-979C-073ED27A74AF}" type="datetime1">
              <a:rPr lang="en-GB" smtClean="0"/>
              <a:t>12/10/2022</a:t>
            </a:fld>
            <a:endParaRPr lang="en-GB"/>
          </a:p>
        </p:txBody>
      </p:sp>
      <p:sp>
        <p:nvSpPr>
          <p:cNvPr id="8" name="Footer Placeholder 7">
            <a:extLst>
              <a:ext uri="{FF2B5EF4-FFF2-40B4-BE49-F238E27FC236}">
                <a16:creationId xmlns:a16="http://schemas.microsoft.com/office/drawing/2014/main" id="{99257C7F-47D5-4096-841D-97B44A438A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95FB97D-A315-4183-8C93-1879EC160507}"/>
              </a:ext>
            </a:extLst>
          </p:cNvPr>
          <p:cNvSpPr>
            <a:spLocks noGrp="1"/>
          </p:cNvSpPr>
          <p:nvPr>
            <p:ph type="sldNum" sz="quarter" idx="12"/>
          </p:nvPr>
        </p:nvSpPr>
        <p:spPr/>
        <p:txBody>
          <a:bodyPr/>
          <a:lstStyle/>
          <a:p>
            <a:fld id="{8A9C48ED-5849-4DFB-9A82-978E0306A82B}" type="slidenum">
              <a:rPr lang="en-GB" smtClean="0"/>
              <a:t>‹#›</a:t>
            </a:fld>
            <a:endParaRPr lang="en-GB"/>
          </a:p>
        </p:txBody>
      </p:sp>
    </p:spTree>
    <p:extLst>
      <p:ext uri="{BB962C8B-B14F-4D97-AF65-F5344CB8AC3E}">
        <p14:creationId xmlns:p14="http://schemas.microsoft.com/office/powerpoint/2010/main" val="4243639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A0929-097A-4280-AEDE-1AE637EF8E3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9F6E556-EFEB-4D9B-B029-9A17D881AF9B}"/>
              </a:ext>
            </a:extLst>
          </p:cNvPr>
          <p:cNvSpPr>
            <a:spLocks noGrp="1"/>
          </p:cNvSpPr>
          <p:nvPr>
            <p:ph type="dt" sz="half" idx="10"/>
          </p:nvPr>
        </p:nvSpPr>
        <p:spPr/>
        <p:txBody>
          <a:bodyPr/>
          <a:lstStyle/>
          <a:p>
            <a:fld id="{71747756-6B03-45D3-87B7-4CEFCE647FF6}" type="datetime1">
              <a:rPr lang="en-GB" smtClean="0"/>
              <a:t>12/10/2022</a:t>
            </a:fld>
            <a:endParaRPr lang="en-GB"/>
          </a:p>
        </p:txBody>
      </p:sp>
      <p:sp>
        <p:nvSpPr>
          <p:cNvPr id="4" name="Footer Placeholder 3">
            <a:extLst>
              <a:ext uri="{FF2B5EF4-FFF2-40B4-BE49-F238E27FC236}">
                <a16:creationId xmlns:a16="http://schemas.microsoft.com/office/drawing/2014/main" id="{A8725231-7443-4940-835C-C62BF7F70C9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B91356F-EFFD-4A7F-8045-AC642CD2B432}"/>
              </a:ext>
            </a:extLst>
          </p:cNvPr>
          <p:cNvSpPr>
            <a:spLocks noGrp="1"/>
          </p:cNvSpPr>
          <p:nvPr>
            <p:ph type="sldNum" sz="quarter" idx="12"/>
          </p:nvPr>
        </p:nvSpPr>
        <p:spPr/>
        <p:txBody>
          <a:bodyPr/>
          <a:lstStyle/>
          <a:p>
            <a:fld id="{8A9C48ED-5849-4DFB-9A82-978E0306A82B}" type="slidenum">
              <a:rPr lang="en-GB" smtClean="0"/>
              <a:t>‹#›</a:t>
            </a:fld>
            <a:endParaRPr lang="en-GB"/>
          </a:p>
        </p:txBody>
      </p:sp>
    </p:spTree>
    <p:extLst>
      <p:ext uri="{BB962C8B-B14F-4D97-AF65-F5344CB8AC3E}">
        <p14:creationId xmlns:p14="http://schemas.microsoft.com/office/powerpoint/2010/main" val="4260618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70C6CC-B422-4353-8E7F-A41A4979DC43}"/>
              </a:ext>
            </a:extLst>
          </p:cNvPr>
          <p:cNvSpPr>
            <a:spLocks noGrp="1"/>
          </p:cNvSpPr>
          <p:nvPr>
            <p:ph type="dt" sz="half" idx="10"/>
          </p:nvPr>
        </p:nvSpPr>
        <p:spPr/>
        <p:txBody>
          <a:bodyPr/>
          <a:lstStyle/>
          <a:p>
            <a:fld id="{E605DDB7-8F48-47B5-9586-4C79CE515075}" type="datetime1">
              <a:rPr lang="en-GB" smtClean="0"/>
              <a:t>12/10/2022</a:t>
            </a:fld>
            <a:endParaRPr lang="en-GB"/>
          </a:p>
        </p:txBody>
      </p:sp>
      <p:sp>
        <p:nvSpPr>
          <p:cNvPr id="3" name="Footer Placeholder 2">
            <a:extLst>
              <a:ext uri="{FF2B5EF4-FFF2-40B4-BE49-F238E27FC236}">
                <a16:creationId xmlns:a16="http://schemas.microsoft.com/office/drawing/2014/main" id="{9A76EAF6-FF93-4CFD-A756-8A78C60C7F4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F211612-D38F-4A36-ADF3-BC199064DC68}"/>
              </a:ext>
            </a:extLst>
          </p:cNvPr>
          <p:cNvSpPr>
            <a:spLocks noGrp="1"/>
          </p:cNvSpPr>
          <p:nvPr>
            <p:ph type="sldNum" sz="quarter" idx="12"/>
          </p:nvPr>
        </p:nvSpPr>
        <p:spPr/>
        <p:txBody>
          <a:bodyPr/>
          <a:lstStyle/>
          <a:p>
            <a:fld id="{8A9C48ED-5849-4DFB-9A82-978E0306A82B}" type="slidenum">
              <a:rPr lang="en-GB" smtClean="0"/>
              <a:t>‹#›</a:t>
            </a:fld>
            <a:endParaRPr lang="en-GB"/>
          </a:p>
        </p:txBody>
      </p:sp>
    </p:spTree>
    <p:extLst>
      <p:ext uri="{BB962C8B-B14F-4D97-AF65-F5344CB8AC3E}">
        <p14:creationId xmlns:p14="http://schemas.microsoft.com/office/powerpoint/2010/main" val="322318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1EAC8-E5D8-4C39-885F-C840503C8B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E449F94-A243-495F-85BE-07A527CFD1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8DB8FF7-8828-4EBC-8092-14651A557E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B889B0-2C34-4CF0-902C-260C7E491010}"/>
              </a:ext>
            </a:extLst>
          </p:cNvPr>
          <p:cNvSpPr>
            <a:spLocks noGrp="1"/>
          </p:cNvSpPr>
          <p:nvPr>
            <p:ph type="dt" sz="half" idx="10"/>
          </p:nvPr>
        </p:nvSpPr>
        <p:spPr/>
        <p:txBody>
          <a:bodyPr/>
          <a:lstStyle/>
          <a:p>
            <a:fld id="{978FAC8E-FB7C-445F-BF41-E05886E40528}" type="datetime1">
              <a:rPr lang="en-GB" smtClean="0"/>
              <a:t>12/10/2022</a:t>
            </a:fld>
            <a:endParaRPr lang="en-GB"/>
          </a:p>
        </p:txBody>
      </p:sp>
      <p:sp>
        <p:nvSpPr>
          <p:cNvPr id="6" name="Footer Placeholder 5">
            <a:extLst>
              <a:ext uri="{FF2B5EF4-FFF2-40B4-BE49-F238E27FC236}">
                <a16:creationId xmlns:a16="http://schemas.microsoft.com/office/drawing/2014/main" id="{84427FC7-B7F0-4696-B5B8-358ADDC9F06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3FFE18-D25B-45A2-84FD-408A70C76AD0}"/>
              </a:ext>
            </a:extLst>
          </p:cNvPr>
          <p:cNvSpPr>
            <a:spLocks noGrp="1"/>
          </p:cNvSpPr>
          <p:nvPr>
            <p:ph type="sldNum" sz="quarter" idx="12"/>
          </p:nvPr>
        </p:nvSpPr>
        <p:spPr/>
        <p:txBody>
          <a:bodyPr/>
          <a:lstStyle/>
          <a:p>
            <a:fld id="{8A9C48ED-5849-4DFB-9A82-978E0306A82B}" type="slidenum">
              <a:rPr lang="en-GB" smtClean="0"/>
              <a:t>‹#›</a:t>
            </a:fld>
            <a:endParaRPr lang="en-GB"/>
          </a:p>
        </p:txBody>
      </p:sp>
    </p:spTree>
    <p:extLst>
      <p:ext uri="{BB962C8B-B14F-4D97-AF65-F5344CB8AC3E}">
        <p14:creationId xmlns:p14="http://schemas.microsoft.com/office/powerpoint/2010/main" val="303667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8C4E1-3A78-4810-A040-D6458F1D07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092A54-9B7A-4182-9BB6-1CCDB23015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3C15741-948B-4CFF-9443-85B34DE51A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4C45F0-A60F-4E3F-A7F5-25AABE530BBA}"/>
              </a:ext>
            </a:extLst>
          </p:cNvPr>
          <p:cNvSpPr>
            <a:spLocks noGrp="1"/>
          </p:cNvSpPr>
          <p:nvPr>
            <p:ph type="dt" sz="half" idx="10"/>
          </p:nvPr>
        </p:nvSpPr>
        <p:spPr/>
        <p:txBody>
          <a:bodyPr/>
          <a:lstStyle/>
          <a:p>
            <a:fld id="{C5454D90-6ED9-4200-8CD2-995493358C23}" type="datetime1">
              <a:rPr lang="en-GB" smtClean="0"/>
              <a:t>12/10/2022</a:t>
            </a:fld>
            <a:endParaRPr lang="en-GB"/>
          </a:p>
        </p:txBody>
      </p:sp>
      <p:sp>
        <p:nvSpPr>
          <p:cNvPr id="6" name="Footer Placeholder 5">
            <a:extLst>
              <a:ext uri="{FF2B5EF4-FFF2-40B4-BE49-F238E27FC236}">
                <a16:creationId xmlns:a16="http://schemas.microsoft.com/office/drawing/2014/main" id="{14AC2676-3F5C-4667-BB42-E85DDEF7800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1DF0213-9E91-4414-9CCC-46D841BA10E2}"/>
              </a:ext>
            </a:extLst>
          </p:cNvPr>
          <p:cNvSpPr>
            <a:spLocks noGrp="1"/>
          </p:cNvSpPr>
          <p:nvPr>
            <p:ph type="sldNum" sz="quarter" idx="12"/>
          </p:nvPr>
        </p:nvSpPr>
        <p:spPr/>
        <p:txBody>
          <a:bodyPr/>
          <a:lstStyle/>
          <a:p>
            <a:fld id="{8A9C48ED-5849-4DFB-9A82-978E0306A82B}" type="slidenum">
              <a:rPr lang="en-GB" smtClean="0"/>
              <a:t>‹#›</a:t>
            </a:fld>
            <a:endParaRPr lang="en-GB"/>
          </a:p>
        </p:txBody>
      </p:sp>
    </p:spTree>
    <p:extLst>
      <p:ext uri="{BB962C8B-B14F-4D97-AF65-F5344CB8AC3E}">
        <p14:creationId xmlns:p14="http://schemas.microsoft.com/office/powerpoint/2010/main" val="931300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extLst>
              <a:ext uri="{BEBA8EAE-BF5A-486C-A8C5-ECC9F3942E4B}">
                <a14:imgProps xmlns:a14="http://schemas.microsoft.com/office/drawing/2010/main">
                  <a14:imgLayer r:embed="rId14">
                    <a14:imgEffect>
                      <a14:artisticPencilGrayscale trans="10000"/>
                    </a14:imgEffect>
                  </a14:imgLayer>
                </a14:imgProps>
              </a:ext>
            </a:extLst>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E5D4F0-2626-43A6-9910-F464C8099D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45B5275-CE54-420F-BD7A-3CF1D64A2C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87FD95-7ADE-42F1-A13E-07F0C7CBC2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9E65B5-D688-4BF4-855D-F5C62187E1E8}" type="datetime1">
              <a:rPr lang="en-GB" smtClean="0"/>
              <a:t>12/10/2022</a:t>
            </a:fld>
            <a:endParaRPr lang="en-GB"/>
          </a:p>
        </p:txBody>
      </p:sp>
      <p:sp>
        <p:nvSpPr>
          <p:cNvPr id="5" name="Footer Placeholder 4">
            <a:extLst>
              <a:ext uri="{FF2B5EF4-FFF2-40B4-BE49-F238E27FC236}">
                <a16:creationId xmlns:a16="http://schemas.microsoft.com/office/drawing/2014/main" id="{4AC537ED-BC6A-4097-9AA1-940257F517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A6FF749-BFF4-4CA0-89F1-4A4160EC27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9C48ED-5849-4DFB-9A82-978E0306A82B}" type="slidenum">
              <a:rPr lang="en-GB" smtClean="0"/>
              <a:t>‹#›</a:t>
            </a:fld>
            <a:endParaRPr lang="en-GB"/>
          </a:p>
        </p:txBody>
      </p:sp>
    </p:spTree>
    <p:extLst>
      <p:ext uri="{BB962C8B-B14F-4D97-AF65-F5344CB8AC3E}">
        <p14:creationId xmlns:p14="http://schemas.microsoft.com/office/powerpoint/2010/main" val="27934981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hdphoto" Target="../media/hdphoto5.wdp"/><Relationship Id="rId7" Type="http://schemas.openxmlformats.org/officeDocument/2006/relationships/image" Target="../media/image9.JP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jpeg"/><Relationship Id="rId5" Type="http://schemas.microsoft.com/office/2007/relationships/hdphoto" Target="../media/hdphoto6.wdp"/><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microsoft.com/office/2007/relationships/hdphoto" Target="../media/hdphoto9.wdp"/><Relationship Id="rId7" Type="http://schemas.openxmlformats.org/officeDocument/2006/relationships/image" Target="../media/image9.JP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8.jpeg"/><Relationship Id="rId5" Type="http://schemas.microsoft.com/office/2007/relationships/hdphoto" Target="../media/hdphoto10.wdp"/><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7D62064-99EC-4E1D-A074-366067E7F82A}"/>
              </a:ext>
            </a:extLst>
          </p:cNvPr>
          <p:cNvSpPr/>
          <p:nvPr/>
        </p:nvSpPr>
        <p:spPr>
          <a:xfrm>
            <a:off x="678081" y="229291"/>
            <a:ext cx="10835838" cy="2308324"/>
          </a:xfrm>
          <a:prstGeom prst="rect">
            <a:avLst/>
          </a:prstGeom>
          <a:solidFill>
            <a:schemeClr val="accent5">
              <a:lumMod val="20000"/>
              <a:lumOff val="80000"/>
            </a:schemeClr>
          </a:solidFill>
          <a:ln>
            <a:solidFill>
              <a:srgbClr val="002060"/>
            </a:solidFill>
          </a:ln>
          <a:effectLst>
            <a:glow rad="63500">
              <a:schemeClr val="accent1">
                <a:satMod val="175000"/>
                <a:alpha val="40000"/>
              </a:schemeClr>
            </a:glow>
          </a:effectLst>
        </p:spPr>
        <p:txBody>
          <a:bodyPr wrap="square">
            <a:spAutoFit/>
          </a:bodyPr>
          <a:lstStyle/>
          <a:p>
            <a:endParaRPr lang="et-EE" b="1" dirty="0">
              <a:solidFill>
                <a:srgbClr val="AC0000"/>
              </a:solidFill>
              <a:latin typeface="Engravers MT" panose="02090707080505020304" pitchFamily="18" charset="0"/>
              <a:ea typeface="Dotum" panose="020B0600000101010101" pitchFamily="34" charset="-127"/>
            </a:endParaRPr>
          </a:p>
          <a:p>
            <a:r>
              <a:rPr lang="et-EE" b="1" dirty="0">
                <a:solidFill>
                  <a:srgbClr val="AC0000"/>
                </a:solidFill>
                <a:latin typeface="Engravers MT" panose="02090707080505020304" pitchFamily="18" charset="0"/>
                <a:ea typeface="Dotum" panose="020B0600000101010101" pitchFamily="34" charset="-127"/>
              </a:rPr>
              <a:t>VALUSÜNDROOMID</a:t>
            </a:r>
            <a:r>
              <a:rPr lang="et-EE" b="1" dirty="0">
                <a:solidFill>
                  <a:srgbClr val="002060"/>
                </a:solidFill>
                <a:latin typeface="Engravers MT" panose="02090707080505020304" pitchFamily="18" charset="0"/>
                <a:ea typeface="Dotum" panose="020B0600000101010101" pitchFamily="34" charset="-127"/>
              </a:rPr>
              <a:t> </a:t>
            </a:r>
            <a:r>
              <a:rPr lang="et-EE" b="1" dirty="0">
                <a:solidFill>
                  <a:srgbClr val="960000"/>
                </a:solidFill>
                <a:latin typeface="Engravers MT" panose="02090707080505020304" pitchFamily="18" charset="0"/>
                <a:ea typeface="Dotum" panose="020B0600000101010101" pitchFamily="34" charset="-127"/>
              </a:rPr>
              <a:t>-</a:t>
            </a:r>
            <a:r>
              <a:rPr lang="et-EE" b="1" dirty="0">
                <a:solidFill>
                  <a:srgbClr val="002060"/>
                </a:solidFill>
                <a:latin typeface="Engravers MT" panose="02090707080505020304" pitchFamily="18" charset="0"/>
                <a:ea typeface="Dotum" panose="020B0600000101010101" pitchFamily="34" charset="-127"/>
              </a:rPr>
              <a:t> </a:t>
            </a:r>
            <a:r>
              <a:rPr lang="en-GB"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üks</a:t>
            </a:r>
            <a:r>
              <a:rPr lang="en-GB"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levinumaid</a:t>
            </a:r>
            <a:r>
              <a:rPr lang="en-GB"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tervisehädasid</a:t>
            </a:r>
            <a:r>
              <a:rPr lang="et-EE" dirty="0">
                <a:solidFill>
                  <a:srgbClr val="002060"/>
                </a:solidFill>
                <a:ea typeface="Dotum" panose="020B0600000101010101" pitchFamily="34" charset="-127"/>
              </a:rPr>
              <a:t>.</a:t>
            </a:r>
          </a:p>
          <a:p>
            <a:endParaRPr lang="et-EE" dirty="0">
              <a:solidFill>
                <a:srgbClr val="002060"/>
              </a:solidFill>
              <a:ea typeface="Dotum" panose="020B0600000101010101" pitchFamily="34" charset="-127"/>
            </a:endParaRPr>
          </a:p>
          <a:p>
            <a:r>
              <a:rPr lang="et-EE" dirty="0">
                <a:solidFill>
                  <a:srgbClr val="002060"/>
                </a:solidFill>
                <a:ea typeface="Dotum" panose="020B0600000101010101" pitchFamily="34" charset="-127"/>
              </a:rPr>
              <a:t>Paljud on tuttavad</a:t>
            </a:r>
            <a:r>
              <a:rPr lang="en-GB"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seletamatute</a:t>
            </a:r>
            <a:r>
              <a:rPr lang="en-GB"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selja</a:t>
            </a:r>
            <a:r>
              <a:rPr lang="en-GB"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kaela</a:t>
            </a:r>
            <a:r>
              <a:rPr lang="en-GB" dirty="0">
                <a:solidFill>
                  <a:srgbClr val="002060"/>
                </a:solidFill>
                <a:ea typeface="Dotum" panose="020B0600000101010101" pitchFamily="34" charset="-127"/>
              </a:rPr>
              <a:t>-</a:t>
            </a:r>
            <a:r>
              <a:rPr lang="et-EE"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õlavaludega</a:t>
            </a:r>
            <a:r>
              <a:rPr lang="en-GB" dirty="0">
                <a:solidFill>
                  <a:srgbClr val="002060"/>
                </a:solidFill>
                <a:ea typeface="Dotum" panose="020B0600000101010101" pitchFamily="34" charset="-127"/>
              </a:rPr>
              <a:t>.</a:t>
            </a:r>
            <a:endParaRPr lang="et-EE" dirty="0">
              <a:solidFill>
                <a:srgbClr val="002060"/>
              </a:solidFill>
              <a:ea typeface="Dotum" panose="020B0600000101010101" pitchFamily="34" charset="-127"/>
            </a:endParaRPr>
          </a:p>
          <a:p>
            <a:r>
              <a:rPr lang="en-GB" dirty="0" err="1">
                <a:solidFill>
                  <a:srgbClr val="002060"/>
                </a:solidFill>
                <a:ea typeface="Dotum" panose="020B0600000101010101" pitchFamily="34" charset="-127"/>
              </a:rPr>
              <a:t>Kaasaja</a:t>
            </a:r>
            <a:r>
              <a:rPr lang="en-GB"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tippseadmeid</a:t>
            </a:r>
            <a:r>
              <a:rPr lang="en-GB"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kasutades</a:t>
            </a:r>
            <a:r>
              <a:rPr lang="en-GB"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õnnestub</a:t>
            </a:r>
            <a:r>
              <a:rPr lang="en-GB"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arstidel</a:t>
            </a:r>
            <a:r>
              <a:rPr lang="en-GB"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selgitada</a:t>
            </a:r>
            <a:r>
              <a:rPr lang="en-GB" dirty="0">
                <a:solidFill>
                  <a:srgbClr val="002060"/>
                </a:solidFill>
                <a:ea typeface="Dotum" panose="020B0600000101010101" pitchFamily="34" charset="-127"/>
              </a:rPr>
              <a:t> </a:t>
            </a:r>
            <a:r>
              <a:rPr lang="et-EE" dirty="0">
                <a:solidFill>
                  <a:srgbClr val="002060"/>
                </a:solidFill>
                <a:ea typeface="Dotum" panose="020B0600000101010101" pitchFamily="34" charset="-127"/>
              </a:rPr>
              <a:t>umbes</a:t>
            </a:r>
            <a:r>
              <a:rPr lang="en-GB" dirty="0">
                <a:solidFill>
                  <a:srgbClr val="002060"/>
                </a:solidFill>
                <a:ea typeface="Dotum" panose="020B0600000101010101" pitchFamily="34" charset="-127"/>
              </a:rPr>
              <a:t> 20% </a:t>
            </a:r>
            <a:r>
              <a:rPr lang="en-GB" dirty="0" err="1">
                <a:solidFill>
                  <a:srgbClr val="002060"/>
                </a:solidFill>
                <a:ea typeface="Dotum" panose="020B0600000101010101" pitchFamily="34" charset="-127"/>
              </a:rPr>
              <a:t>valusündroomide</a:t>
            </a:r>
            <a:r>
              <a:rPr lang="en-GB"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tekkepõhjus</a:t>
            </a:r>
            <a:r>
              <a:rPr lang="et-EE" dirty="0">
                <a:solidFill>
                  <a:srgbClr val="002060"/>
                </a:solidFill>
                <a:ea typeface="Dotum" panose="020B0600000101010101" pitchFamily="34" charset="-127"/>
              </a:rPr>
              <a:t>test</a:t>
            </a:r>
            <a:r>
              <a:rPr lang="en-GB" dirty="0">
                <a:solidFill>
                  <a:srgbClr val="002060"/>
                </a:solidFill>
                <a:ea typeface="Dotum" panose="020B0600000101010101" pitchFamily="34" charset="-127"/>
              </a:rPr>
              <a:t>.</a:t>
            </a:r>
            <a:endParaRPr lang="et-EE" dirty="0">
              <a:solidFill>
                <a:srgbClr val="002060"/>
              </a:solidFill>
              <a:ea typeface="Dotum" panose="020B0600000101010101" pitchFamily="34" charset="-127"/>
            </a:endParaRPr>
          </a:p>
          <a:p>
            <a:r>
              <a:rPr lang="en-GB" dirty="0" err="1">
                <a:solidFill>
                  <a:srgbClr val="002060"/>
                </a:solidFill>
                <a:ea typeface="Dotum" panose="020B0600000101010101" pitchFamily="34" charset="-127"/>
              </a:rPr>
              <a:t>Ülejäänud</a:t>
            </a:r>
            <a:r>
              <a:rPr lang="en-GB"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kannatajatel</a:t>
            </a:r>
            <a:r>
              <a:rPr lang="en-GB"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tuleb</a:t>
            </a:r>
            <a:r>
              <a:rPr lang="en-GB"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rahulduda</a:t>
            </a:r>
            <a:r>
              <a:rPr lang="en-GB"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laialivalguvate</a:t>
            </a:r>
            <a:r>
              <a:rPr lang="en-GB"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arutlustega</a:t>
            </a:r>
            <a:r>
              <a:rPr lang="et-EE" dirty="0">
                <a:solidFill>
                  <a:srgbClr val="002060"/>
                </a:solidFill>
                <a:ea typeface="Dotum" panose="020B0600000101010101" pitchFamily="34" charset="-127"/>
              </a:rPr>
              <a:t> paratamatust stressist,</a:t>
            </a:r>
            <a:r>
              <a:rPr lang="en-GB"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psühhosomaatikast</a:t>
            </a:r>
            <a:r>
              <a:rPr lang="en-GB"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ealistest</a:t>
            </a:r>
            <a:r>
              <a:rPr lang="en-GB"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iseärasustest</a:t>
            </a:r>
            <a:r>
              <a:rPr lang="en-GB" dirty="0">
                <a:solidFill>
                  <a:srgbClr val="002060"/>
                </a:solidFill>
                <a:ea typeface="Dotum" panose="020B0600000101010101" pitchFamily="34" charset="-127"/>
              </a:rPr>
              <a:t>, </a:t>
            </a:r>
            <a:r>
              <a:rPr lang="en-GB" dirty="0" err="1">
                <a:solidFill>
                  <a:srgbClr val="002060"/>
                </a:solidFill>
                <a:ea typeface="Dotum" panose="020B0600000101010101" pitchFamily="34" charset="-127"/>
              </a:rPr>
              <a:t>artriidis</a:t>
            </a:r>
            <a:r>
              <a:rPr lang="et-EE" dirty="0">
                <a:solidFill>
                  <a:srgbClr val="002060"/>
                </a:solidFill>
                <a:ea typeface="Dotum" panose="020B0600000101010101" pitchFamily="34" charset="-127"/>
              </a:rPr>
              <a:t>t jne.</a:t>
            </a:r>
          </a:p>
          <a:p>
            <a:endParaRPr lang="en-GB" dirty="0">
              <a:solidFill>
                <a:srgbClr val="002060"/>
              </a:solidFill>
              <a:ea typeface="Dotum" panose="020B0600000101010101" pitchFamily="34" charset="-127"/>
            </a:endParaRPr>
          </a:p>
        </p:txBody>
      </p:sp>
      <p:pic>
        <p:nvPicPr>
          <p:cNvPr id="13" name="Picture 12">
            <a:extLst>
              <a:ext uri="{FF2B5EF4-FFF2-40B4-BE49-F238E27FC236}">
                <a16:creationId xmlns:a16="http://schemas.microsoft.com/office/drawing/2014/main" id="{7D7015E5-8A9C-40BC-AA12-A41463791BC5}"/>
              </a:ext>
            </a:extLst>
          </p:cNvPr>
          <p:cNvPicPr>
            <a:picLocks noChangeAspect="1"/>
          </p:cNvPicPr>
          <p:nvPr/>
        </p:nvPicPr>
        <p:blipFill>
          <a:blip r:embed="rId2">
            <a:extLst>
              <a:ext uri="{BEBA8EAE-BF5A-486C-A8C5-ECC9F3942E4B}">
                <a14:imgProps xmlns:a14="http://schemas.microsoft.com/office/drawing/2010/main">
                  <a14:imgLayer r:embed="rId3">
                    <a14:imgEffect>
                      <a14:artisticFilmGrain/>
                    </a14:imgEffect>
                  </a14:imgLayer>
                </a14:imgProps>
              </a:ext>
              <a:ext uri="{28A0092B-C50C-407E-A947-70E740481C1C}">
                <a14:useLocalDpi xmlns:a14="http://schemas.microsoft.com/office/drawing/2010/main" val="0"/>
              </a:ext>
            </a:extLst>
          </a:blip>
          <a:stretch>
            <a:fillRect/>
          </a:stretch>
        </p:blipFill>
        <p:spPr>
          <a:xfrm>
            <a:off x="9255768" y="2779987"/>
            <a:ext cx="2258151" cy="1828028"/>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0720FBB1-7DA2-4D98-935F-391EA856FE25}"/>
              </a:ext>
            </a:extLst>
          </p:cNvPr>
          <p:cNvSpPr/>
          <p:nvPr/>
        </p:nvSpPr>
        <p:spPr>
          <a:xfrm>
            <a:off x="1917610" y="3051759"/>
            <a:ext cx="6850479" cy="1638910"/>
          </a:xfrm>
          <a:prstGeom prst="rect">
            <a:avLst/>
          </a:prstGeom>
          <a:noFill/>
        </p:spPr>
        <p:txBody>
          <a:bodyPr wrap="square">
            <a:spAutoFit/>
          </a:bodyPr>
          <a:lstStyle/>
          <a:p>
            <a:r>
              <a:rPr lang="et-EE" sz="1600" b="1" dirty="0">
                <a:solidFill>
                  <a:srgbClr val="AC0000"/>
                </a:solidFill>
                <a:latin typeface="Engravers MT" panose="02090707080505020304" pitchFamily="18" charset="0"/>
                <a:ea typeface="Dotum" panose="020B0600000101010101" pitchFamily="34" charset="-127"/>
              </a:rPr>
              <a:t>VALU</a:t>
            </a:r>
            <a:r>
              <a:rPr lang="en-GB" b="1" dirty="0">
                <a:solidFill>
                  <a:srgbClr val="404040"/>
                </a:solidFill>
                <a:latin typeface="Open Sans"/>
              </a:rPr>
              <a:t> </a:t>
            </a:r>
            <a:r>
              <a:rPr lang="en-GB" b="1" dirty="0" err="1">
                <a:solidFill>
                  <a:srgbClr val="404040"/>
                </a:solidFill>
                <a:latin typeface="Open Sans"/>
              </a:rPr>
              <a:t>tekkimise</a:t>
            </a:r>
            <a:r>
              <a:rPr lang="en-GB" b="1" dirty="0">
                <a:solidFill>
                  <a:srgbClr val="404040"/>
                </a:solidFill>
                <a:latin typeface="Open Sans"/>
              </a:rPr>
              <a:t> </a:t>
            </a:r>
            <a:r>
              <a:rPr lang="en-GB" b="1" dirty="0" err="1">
                <a:solidFill>
                  <a:srgbClr val="404040"/>
                </a:solidFill>
                <a:latin typeface="Open Sans"/>
              </a:rPr>
              <a:t>uus</a:t>
            </a:r>
            <a:r>
              <a:rPr lang="en-GB" b="1" dirty="0">
                <a:solidFill>
                  <a:srgbClr val="404040"/>
                </a:solidFill>
                <a:latin typeface="Open Sans"/>
              </a:rPr>
              <a:t> </a:t>
            </a:r>
            <a:r>
              <a:rPr lang="en-GB" b="1" dirty="0" err="1">
                <a:solidFill>
                  <a:srgbClr val="404040"/>
                </a:solidFill>
                <a:latin typeface="Open Sans"/>
              </a:rPr>
              <a:t>teooria</a:t>
            </a:r>
            <a:r>
              <a:rPr lang="en-GB" b="1" dirty="0">
                <a:solidFill>
                  <a:srgbClr val="404040"/>
                </a:solidFill>
                <a:latin typeface="Open Sans"/>
              </a:rPr>
              <a:t> </a:t>
            </a:r>
            <a:r>
              <a:rPr lang="en-GB" b="1" dirty="0" err="1">
                <a:solidFill>
                  <a:srgbClr val="404040"/>
                </a:solidFill>
                <a:latin typeface="Open Sans"/>
              </a:rPr>
              <a:t>ütleb</a:t>
            </a:r>
            <a:r>
              <a:rPr lang="en-GB" b="1" dirty="0">
                <a:solidFill>
                  <a:srgbClr val="404040"/>
                </a:solidFill>
                <a:latin typeface="Open Sans"/>
              </a:rPr>
              <a:t>:</a:t>
            </a:r>
            <a:endParaRPr lang="et-EE" b="1" dirty="0">
              <a:solidFill>
                <a:srgbClr val="404040"/>
              </a:solidFill>
              <a:latin typeface="Open Sans"/>
            </a:endParaRPr>
          </a:p>
          <a:p>
            <a:endParaRPr lang="et-EE" sz="1050" b="1" dirty="0">
              <a:solidFill>
                <a:srgbClr val="404040"/>
              </a:solidFill>
              <a:latin typeface="Open Sans"/>
            </a:endParaRPr>
          </a:p>
          <a:p>
            <a:r>
              <a:rPr lang="en-GB" dirty="0" err="1">
                <a:solidFill>
                  <a:srgbClr val="404040"/>
                </a:solidFill>
                <a:latin typeface="Open Sans"/>
              </a:rPr>
              <a:t>valu</a:t>
            </a:r>
            <a:r>
              <a:rPr lang="en-GB" dirty="0">
                <a:solidFill>
                  <a:srgbClr val="404040"/>
                </a:solidFill>
                <a:latin typeface="Open Sans"/>
              </a:rPr>
              <a:t> </a:t>
            </a:r>
            <a:r>
              <a:rPr lang="en-GB" dirty="0" err="1">
                <a:solidFill>
                  <a:srgbClr val="404040"/>
                </a:solidFill>
                <a:latin typeface="Open Sans"/>
              </a:rPr>
              <a:t>põhjus</a:t>
            </a:r>
            <a:r>
              <a:rPr lang="en-GB" dirty="0">
                <a:solidFill>
                  <a:srgbClr val="404040"/>
                </a:solidFill>
                <a:latin typeface="Open Sans"/>
              </a:rPr>
              <a:t> </a:t>
            </a:r>
            <a:r>
              <a:rPr lang="en-GB" dirty="0" err="1">
                <a:solidFill>
                  <a:srgbClr val="404040"/>
                </a:solidFill>
                <a:latin typeface="Open Sans"/>
              </a:rPr>
              <a:t>ei</a:t>
            </a:r>
            <a:r>
              <a:rPr lang="en-GB" dirty="0">
                <a:solidFill>
                  <a:srgbClr val="404040"/>
                </a:solidFill>
                <a:latin typeface="Open Sans"/>
              </a:rPr>
              <a:t> </a:t>
            </a:r>
            <a:r>
              <a:rPr lang="en-GB" dirty="0" err="1">
                <a:solidFill>
                  <a:srgbClr val="404040"/>
                </a:solidFill>
                <a:latin typeface="Open Sans"/>
              </a:rPr>
              <a:t>peitu</a:t>
            </a:r>
            <a:r>
              <a:rPr lang="en-GB" dirty="0">
                <a:solidFill>
                  <a:srgbClr val="404040"/>
                </a:solidFill>
                <a:latin typeface="Open Sans"/>
              </a:rPr>
              <a:t> </a:t>
            </a:r>
            <a:r>
              <a:rPr lang="en-GB" dirty="0" err="1">
                <a:solidFill>
                  <a:srgbClr val="404040"/>
                </a:solidFill>
                <a:latin typeface="Open Sans"/>
              </a:rPr>
              <a:t>mitte</a:t>
            </a:r>
            <a:r>
              <a:rPr lang="en-GB" dirty="0">
                <a:solidFill>
                  <a:srgbClr val="404040"/>
                </a:solidFill>
                <a:latin typeface="Open Sans"/>
              </a:rPr>
              <a:t> </a:t>
            </a:r>
            <a:r>
              <a:rPr lang="en-GB" dirty="0" err="1">
                <a:solidFill>
                  <a:srgbClr val="404040"/>
                </a:solidFill>
                <a:latin typeface="Open Sans"/>
              </a:rPr>
              <a:t>ainult</a:t>
            </a:r>
            <a:r>
              <a:rPr lang="en-GB" dirty="0">
                <a:solidFill>
                  <a:srgbClr val="404040"/>
                </a:solidFill>
                <a:latin typeface="Open Sans"/>
              </a:rPr>
              <a:t> </a:t>
            </a:r>
            <a:r>
              <a:rPr lang="en-GB" dirty="0" err="1">
                <a:solidFill>
                  <a:srgbClr val="404040"/>
                </a:solidFill>
                <a:latin typeface="Open Sans"/>
              </a:rPr>
              <a:t>lihastes</a:t>
            </a:r>
            <a:r>
              <a:rPr lang="en-GB" dirty="0">
                <a:solidFill>
                  <a:srgbClr val="404040"/>
                </a:solidFill>
                <a:latin typeface="Open Sans"/>
              </a:rPr>
              <a:t> </a:t>
            </a:r>
            <a:r>
              <a:rPr lang="en-GB" dirty="0" err="1">
                <a:solidFill>
                  <a:srgbClr val="404040"/>
                </a:solidFill>
                <a:latin typeface="Open Sans"/>
              </a:rPr>
              <a:t>ja</a:t>
            </a:r>
            <a:r>
              <a:rPr lang="en-GB" dirty="0">
                <a:solidFill>
                  <a:srgbClr val="404040"/>
                </a:solidFill>
                <a:latin typeface="Open Sans"/>
              </a:rPr>
              <a:t> </a:t>
            </a:r>
            <a:r>
              <a:rPr lang="en-GB" dirty="0" err="1">
                <a:solidFill>
                  <a:srgbClr val="404040"/>
                </a:solidFill>
                <a:latin typeface="Open Sans"/>
              </a:rPr>
              <a:t>liigestes</a:t>
            </a:r>
            <a:r>
              <a:rPr lang="en-GB" dirty="0">
                <a:solidFill>
                  <a:srgbClr val="404040"/>
                </a:solidFill>
                <a:latin typeface="Open Sans"/>
              </a:rPr>
              <a:t> </a:t>
            </a:r>
            <a:r>
              <a:rPr lang="en-GB" dirty="0" err="1">
                <a:solidFill>
                  <a:srgbClr val="404040"/>
                </a:solidFill>
                <a:latin typeface="Open Sans"/>
              </a:rPr>
              <a:t>nagu</a:t>
            </a:r>
            <a:r>
              <a:rPr lang="en-GB" dirty="0">
                <a:solidFill>
                  <a:srgbClr val="404040"/>
                </a:solidFill>
                <a:latin typeface="Open Sans"/>
              </a:rPr>
              <a:t> </a:t>
            </a:r>
            <a:r>
              <a:rPr lang="en-GB" dirty="0" err="1">
                <a:solidFill>
                  <a:srgbClr val="404040"/>
                </a:solidFill>
                <a:latin typeface="Open Sans"/>
              </a:rPr>
              <a:t>seda</a:t>
            </a:r>
            <a:r>
              <a:rPr lang="en-GB" dirty="0">
                <a:solidFill>
                  <a:srgbClr val="404040"/>
                </a:solidFill>
                <a:latin typeface="Open Sans"/>
              </a:rPr>
              <a:t> on </a:t>
            </a:r>
            <a:r>
              <a:rPr lang="en-GB" dirty="0" err="1">
                <a:solidFill>
                  <a:srgbClr val="404040"/>
                </a:solidFill>
                <a:latin typeface="Open Sans"/>
              </a:rPr>
              <a:t>senini</a:t>
            </a:r>
            <a:r>
              <a:rPr lang="en-GB" dirty="0">
                <a:solidFill>
                  <a:srgbClr val="404040"/>
                </a:solidFill>
                <a:latin typeface="Open Sans"/>
              </a:rPr>
              <a:t> </a:t>
            </a:r>
            <a:r>
              <a:rPr lang="en-GB" dirty="0" err="1">
                <a:solidFill>
                  <a:srgbClr val="404040"/>
                </a:solidFill>
                <a:latin typeface="Open Sans"/>
              </a:rPr>
              <a:t>arvatud</a:t>
            </a:r>
            <a:r>
              <a:rPr lang="en-GB" dirty="0">
                <a:solidFill>
                  <a:srgbClr val="404040"/>
                </a:solidFill>
                <a:latin typeface="Open Sans"/>
              </a:rPr>
              <a:t>,</a:t>
            </a:r>
            <a:r>
              <a:rPr lang="et-EE" dirty="0">
                <a:solidFill>
                  <a:srgbClr val="404040"/>
                </a:solidFill>
                <a:latin typeface="Open Sans"/>
              </a:rPr>
              <a:t> </a:t>
            </a:r>
            <a:r>
              <a:rPr lang="en-GB" dirty="0" err="1">
                <a:solidFill>
                  <a:srgbClr val="404040"/>
                </a:solidFill>
                <a:latin typeface="Open Sans"/>
              </a:rPr>
              <a:t>vaid</a:t>
            </a:r>
            <a:r>
              <a:rPr lang="en-GB" dirty="0">
                <a:solidFill>
                  <a:srgbClr val="404040"/>
                </a:solidFill>
                <a:latin typeface="Open Sans"/>
              </a:rPr>
              <a:t> ka </a:t>
            </a:r>
            <a:r>
              <a:rPr lang="et-EE" b="1" dirty="0">
                <a:solidFill>
                  <a:srgbClr val="404040"/>
                </a:solidFill>
                <a:latin typeface="Open Sans"/>
              </a:rPr>
              <a:t>fastsiates</a:t>
            </a:r>
            <a:r>
              <a:rPr lang="et-EE" dirty="0">
                <a:solidFill>
                  <a:srgbClr val="404040"/>
                </a:solidFill>
                <a:latin typeface="Open Sans"/>
              </a:rPr>
              <a:t> ja </a:t>
            </a:r>
            <a:r>
              <a:rPr lang="en-GB" b="1" dirty="0">
                <a:solidFill>
                  <a:srgbClr val="404040"/>
                </a:solidFill>
                <a:latin typeface="Open Sans"/>
              </a:rPr>
              <a:t>„</a:t>
            </a:r>
            <a:r>
              <a:rPr lang="en-GB" b="1" dirty="0" err="1">
                <a:solidFill>
                  <a:srgbClr val="404040"/>
                </a:solidFill>
                <a:latin typeface="Open Sans"/>
              </a:rPr>
              <a:t>vedelas</a:t>
            </a:r>
            <a:r>
              <a:rPr lang="en-GB" b="1" dirty="0">
                <a:solidFill>
                  <a:srgbClr val="404040"/>
                </a:solidFill>
                <a:latin typeface="Open Sans"/>
              </a:rPr>
              <a:t>“ </a:t>
            </a:r>
            <a:r>
              <a:rPr lang="en-GB" b="1" dirty="0" err="1">
                <a:solidFill>
                  <a:srgbClr val="404040"/>
                </a:solidFill>
                <a:latin typeface="Open Sans"/>
              </a:rPr>
              <a:t>sidekoes</a:t>
            </a:r>
            <a:r>
              <a:rPr lang="en-GB" b="1" dirty="0">
                <a:solidFill>
                  <a:srgbClr val="404040"/>
                </a:solidFill>
                <a:latin typeface="Open Sans"/>
              </a:rPr>
              <a:t>, mis </a:t>
            </a:r>
            <a:r>
              <a:rPr lang="et-EE" b="1" dirty="0">
                <a:solidFill>
                  <a:srgbClr val="404040"/>
                </a:solidFill>
                <a:latin typeface="Open Sans"/>
              </a:rPr>
              <a:t>on </a:t>
            </a:r>
            <a:r>
              <a:rPr lang="en-GB" b="1" dirty="0" err="1">
                <a:solidFill>
                  <a:srgbClr val="404040"/>
                </a:solidFill>
                <a:latin typeface="Open Sans"/>
              </a:rPr>
              <a:t>fastsiaalsete</a:t>
            </a:r>
            <a:r>
              <a:rPr lang="en-GB" b="1" dirty="0">
                <a:solidFill>
                  <a:srgbClr val="404040"/>
                </a:solidFill>
                <a:latin typeface="Open Sans"/>
              </a:rPr>
              <a:t> </a:t>
            </a:r>
            <a:r>
              <a:rPr lang="en-GB" b="1" dirty="0" err="1">
                <a:solidFill>
                  <a:srgbClr val="404040"/>
                </a:solidFill>
                <a:latin typeface="Open Sans"/>
              </a:rPr>
              <a:t>kihtide</a:t>
            </a:r>
            <a:r>
              <a:rPr lang="et-EE" b="1" dirty="0">
                <a:solidFill>
                  <a:srgbClr val="404040"/>
                </a:solidFill>
                <a:latin typeface="Open Sans"/>
              </a:rPr>
              <a:t> </a:t>
            </a:r>
            <a:r>
              <a:rPr lang="en-GB" b="1" dirty="0" err="1">
                <a:solidFill>
                  <a:srgbClr val="404040"/>
                </a:solidFill>
                <a:latin typeface="Open Sans"/>
              </a:rPr>
              <a:t>vaheline</a:t>
            </a:r>
            <a:r>
              <a:rPr lang="en-GB" b="1" dirty="0">
                <a:solidFill>
                  <a:srgbClr val="404040"/>
                </a:solidFill>
                <a:latin typeface="Open Sans"/>
              </a:rPr>
              <a:t> </a:t>
            </a:r>
            <a:r>
              <a:rPr lang="en-GB" b="1" dirty="0" err="1">
                <a:solidFill>
                  <a:srgbClr val="404040"/>
                </a:solidFill>
                <a:latin typeface="Open Sans"/>
              </a:rPr>
              <a:t>määrdeaine</a:t>
            </a:r>
            <a:r>
              <a:rPr lang="et-EE" b="1" dirty="0">
                <a:solidFill>
                  <a:srgbClr val="404040"/>
                </a:solidFill>
                <a:latin typeface="Open Sans"/>
              </a:rPr>
              <a:t>.</a:t>
            </a:r>
          </a:p>
          <a:p>
            <a:endParaRPr lang="et-EE" b="1" dirty="0">
              <a:solidFill>
                <a:srgbClr val="404040"/>
              </a:solidFill>
              <a:latin typeface="Open Sans"/>
            </a:endParaRPr>
          </a:p>
        </p:txBody>
      </p:sp>
      <p:sp>
        <p:nvSpPr>
          <p:cNvPr id="9" name="Rectangle 8">
            <a:extLst>
              <a:ext uri="{FF2B5EF4-FFF2-40B4-BE49-F238E27FC236}">
                <a16:creationId xmlns:a16="http://schemas.microsoft.com/office/drawing/2014/main" id="{64911EF1-8D4A-4D5A-934E-2DF56E0D2372}"/>
              </a:ext>
            </a:extLst>
          </p:cNvPr>
          <p:cNvSpPr/>
          <p:nvPr/>
        </p:nvSpPr>
        <p:spPr>
          <a:xfrm>
            <a:off x="678082" y="5036109"/>
            <a:ext cx="10835838" cy="1399742"/>
          </a:xfrm>
          <a:prstGeom prst="rect">
            <a:avLst/>
          </a:prstGeom>
          <a:blipFill>
            <a:blip r:embed="rId4"/>
            <a:tile tx="0" ty="0" sx="100000" sy="100000" flip="none" algn="tl"/>
          </a:blipFill>
        </p:spPr>
        <p:txBody>
          <a:bodyPr wrap="square">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t-EE" sz="1800" b="1"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PINGESEISUNDID </a:t>
            </a:r>
            <a:r>
              <a:rPr lang="et-EE" dirty="0">
                <a:solidFill>
                  <a:schemeClr val="tx1">
                    <a:lumMod val="65000"/>
                    <a:lumOff val="35000"/>
                  </a:schemeClr>
                </a:solidFill>
                <a:ea typeface="Arial Unicode MS" panose="020B0604020202020204" pitchFamily="34" charset="-128"/>
                <a:cs typeface="Arial Unicode MS" panose="020B0604020202020204" pitchFamily="34" charset="-128"/>
              </a:rPr>
              <a:t>ja </a:t>
            </a:r>
            <a:r>
              <a:rPr lang="et-EE" b="1" dirty="0">
                <a:solidFill>
                  <a:schemeClr val="tx1">
                    <a:lumMod val="65000"/>
                    <a:lumOff val="35000"/>
                  </a:schemeClr>
                </a:solidFill>
                <a:ea typeface="Arial Unicode MS" panose="020B0604020202020204" pitchFamily="34" charset="-128"/>
                <a:cs typeface="Arial Unicode MS" panose="020B0604020202020204" pitchFamily="34" charset="-128"/>
              </a:rPr>
              <a:t>TRAUMAD</a:t>
            </a:r>
            <a:r>
              <a:rPr lang="et-EE" dirty="0">
                <a:solidFill>
                  <a:schemeClr val="tx1">
                    <a:lumMod val="65000"/>
                    <a:lumOff val="35000"/>
                  </a:schemeClr>
                </a:solidFill>
                <a:ea typeface="Arial Unicode MS" panose="020B0604020202020204" pitchFamily="34" charset="-128"/>
                <a:cs typeface="Arial Unicode MS" panose="020B0604020202020204" pitchFamily="34" charset="-128"/>
              </a:rPr>
              <a:t>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aeglustavad</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keha</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t-EE"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vereringet ja energiaringlust </a:t>
            </a:r>
            <a:r>
              <a:rPr lang="et-EE" dirty="0">
                <a:solidFill>
                  <a:schemeClr val="tx1">
                    <a:lumMod val="65000"/>
                    <a:lumOff val="35000"/>
                  </a:schemeClr>
                </a:solidFill>
                <a:ea typeface="Arial Unicode MS" panose="020B0604020202020204" pitchFamily="34" charset="-128"/>
                <a:cs typeface="Arial Unicode MS" panose="020B0604020202020204" pitchFamily="34" charset="-128"/>
              </a:rPr>
              <a:t>ning</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teatud</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kehapiirkonnad</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võivad</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muutuda</a:t>
            </a:r>
            <a:r>
              <a:rPr kumimoji="0" lang="et-EE"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põletikuliseks</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a:t>
            </a:r>
            <a:r>
              <a:rPr lang="et-EE" dirty="0">
                <a:solidFill>
                  <a:schemeClr val="tx1">
                    <a:lumMod val="65000"/>
                    <a:lumOff val="35000"/>
                  </a:schemeClr>
                </a:solidFill>
                <a:ea typeface="Arial Unicode MS" panose="020B0604020202020204" pitchFamily="34" charset="-128"/>
                <a:cs typeface="Arial Unicode MS" panose="020B0604020202020204" pitchFamily="34" charset="-128"/>
              </a:rPr>
              <a:t> </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Stress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ja</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pinge</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võivad</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tekitada</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lang="et-EE" b="1" dirty="0">
                <a:solidFill>
                  <a:schemeClr val="tx1">
                    <a:lumMod val="65000"/>
                    <a:lumOff val="35000"/>
                  </a:schemeClr>
                </a:solidFill>
                <a:ea typeface="Arial Unicode MS" panose="020B0604020202020204" pitchFamily="34" charset="-128"/>
                <a:cs typeface="Arial Unicode MS" panose="020B0604020202020204" pitchFamily="34" charset="-128"/>
              </a:rPr>
              <a:t>fastsiatesse</a:t>
            </a:r>
            <a:r>
              <a:rPr lang="et-EE" dirty="0">
                <a:solidFill>
                  <a:schemeClr val="tx1">
                    <a:lumMod val="65000"/>
                    <a:lumOff val="35000"/>
                  </a:schemeClr>
                </a:solidFill>
                <a:ea typeface="Arial Unicode MS" panose="020B0604020202020204" pitchFamily="34" charset="-128"/>
                <a:cs typeface="Arial Unicode MS" panose="020B0604020202020204" pitchFamily="34" charset="-128"/>
              </a:rPr>
              <a:t> </a:t>
            </a:r>
            <a:r>
              <a:rPr lang="et-EE" b="1" dirty="0">
                <a:solidFill>
                  <a:schemeClr val="tx1">
                    <a:lumMod val="65000"/>
                    <a:lumOff val="35000"/>
                  </a:schemeClr>
                </a:solidFill>
                <a:ea typeface="Arial Unicode MS" panose="020B0604020202020204" pitchFamily="34" charset="-128"/>
                <a:cs typeface="Arial Unicode MS" panose="020B0604020202020204" pitchFamily="34" charset="-128"/>
              </a:rPr>
              <a:t>tihedaid </a:t>
            </a:r>
            <a:r>
              <a:rPr kumimoji="0" lang="et-EE" sz="1800" b="1"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sõlmekesi</a:t>
            </a:r>
            <a:r>
              <a:rPr kumimoji="0" lang="en-GB" sz="1800" b="1"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üks</a:t>
            </a:r>
            <a:r>
              <a:rPr kumimoji="0" lang="et-EE"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kõik</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millises</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kehaosas</a:t>
            </a:r>
            <a:r>
              <a:rPr kumimoji="0" lang="et-EE"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ning muuta fastsia tihkeks ja kleepuvaks</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a:t>
            </a:r>
            <a:r>
              <a:rPr lang="et-EE" dirty="0">
                <a:solidFill>
                  <a:schemeClr val="tx1">
                    <a:lumMod val="65000"/>
                    <a:lumOff val="35000"/>
                  </a:schemeClr>
                </a:solidFill>
                <a:ea typeface="Arial Unicode MS" panose="020B0604020202020204" pitchFamily="34" charset="-128"/>
                <a:cs typeface="Arial Unicode MS" panose="020B0604020202020204" pitchFamily="34" charset="-128"/>
              </a:rPr>
              <a:t>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Kui</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n-GB" sz="1800" b="1"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pinge</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n-GB" sz="1800" b="1"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suureneb</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a:t>
            </a:r>
            <a:r>
              <a:rPr kumimoji="0" lang="et-EE"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n-GB" sz="180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kandub</a:t>
            </a:r>
            <a:r>
              <a:rPr kumimoji="0" lang="en-GB" sz="180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t-EE" sz="180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see </a:t>
            </a:r>
            <a:r>
              <a:rPr lang="et-EE" dirty="0">
                <a:solidFill>
                  <a:schemeClr val="tx1">
                    <a:lumMod val="65000"/>
                    <a:lumOff val="35000"/>
                  </a:schemeClr>
                </a:solidFill>
                <a:ea typeface="Arial Unicode MS" panose="020B0604020202020204" pitchFamily="34" charset="-128"/>
                <a:cs typeface="Arial Unicode MS" panose="020B0604020202020204" pitchFamily="34" charset="-128"/>
              </a:rPr>
              <a:t>fastsiatest edasi</a:t>
            </a:r>
            <a:r>
              <a:rPr kumimoji="0" lang="en-GB" sz="180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n-GB" sz="1800" b="1"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lihastesse</a:t>
            </a:r>
            <a:r>
              <a:rPr lang="et-EE" dirty="0">
                <a:solidFill>
                  <a:schemeClr val="tx1">
                    <a:lumMod val="65000"/>
                    <a:lumOff val="35000"/>
                  </a:schemeClr>
                </a:solidFill>
                <a:ea typeface="Arial Unicode MS" panose="020B0604020202020204" pitchFamily="34" charset="-128"/>
                <a:cs typeface="Arial Unicode MS" panose="020B0604020202020204" pitchFamily="34" charset="-128"/>
              </a:rPr>
              <a:t> ning k</a:t>
            </a:r>
            <a:r>
              <a:rPr kumimoji="0" lang="et-EE"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ui</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t-EE"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fastsiad</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ei</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saa</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oma</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normaalsesse</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olekusse</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 </a:t>
            </a:r>
            <a:r>
              <a:rPr kumimoji="0" lang="et-EE"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tagasi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pöörduda</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a:t>
            </a:r>
            <a:r>
              <a:rPr lang="et-EE" dirty="0">
                <a:solidFill>
                  <a:schemeClr val="tx1">
                    <a:lumMod val="65000"/>
                    <a:lumOff val="35000"/>
                  </a:schemeClr>
                </a:solidFill>
                <a:ea typeface="Arial Unicode MS" panose="020B0604020202020204" pitchFamily="34" charset="-128"/>
                <a:cs typeface="Arial Unicode MS" panose="020B0604020202020204" pitchFamily="34" charset="-128"/>
              </a:rPr>
              <a:t> </a:t>
            </a:r>
            <a:r>
              <a:rPr lang="en-GB" dirty="0" err="1">
                <a:solidFill>
                  <a:schemeClr val="tx1">
                    <a:lumMod val="65000"/>
                    <a:lumOff val="35000"/>
                  </a:schemeClr>
                </a:solidFill>
                <a:ea typeface="Arial Unicode MS" panose="020B0604020202020204" pitchFamily="34" charset="-128"/>
                <a:cs typeface="Arial Unicode MS" panose="020B0604020202020204" pitchFamily="34" charset="-128"/>
              </a:rPr>
              <a:t>tekivad</a:t>
            </a:r>
            <a:r>
              <a:rPr lang="et-EE" dirty="0">
                <a:solidFill>
                  <a:schemeClr val="tx1">
                    <a:lumMod val="65000"/>
                    <a:lumOff val="35000"/>
                  </a:schemeClr>
                </a:solidFill>
                <a:ea typeface="Arial Unicode MS" panose="020B0604020202020204" pitchFamily="34" charset="-128"/>
                <a:cs typeface="Arial Unicode MS" panose="020B0604020202020204" pitchFamily="34" charset="-128"/>
              </a:rPr>
              <a:t> </a:t>
            </a:r>
            <a:r>
              <a:rPr lang="en-GB" dirty="0" err="1">
                <a:solidFill>
                  <a:schemeClr val="tx1">
                    <a:lumMod val="65000"/>
                    <a:lumOff val="35000"/>
                  </a:schemeClr>
                </a:solidFill>
                <a:ea typeface="Arial Unicode MS" panose="020B0604020202020204" pitchFamily="34" charset="-128"/>
                <a:cs typeface="Arial Unicode MS" panose="020B0604020202020204" pitchFamily="34" charset="-128"/>
              </a:rPr>
              <a:t>lihastesse</a:t>
            </a:r>
            <a:r>
              <a:rPr lang="en-GB" dirty="0">
                <a:solidFill>
                  <a:schemeClr val="tx1">
                    <a:lumMod val="65000"/>
                    <a:lumOff val="35000"/>
                  </a:schemeClr>
                </a:solidFill>
                <a:ea typeface="Arial Unicode MS" panose="020B0604020202020204" pitchFamily="34" charset="-128"/>
                <a:cs typeface="Arial Unicode MS" panose="020B0604020202020204" pitchFamily="34" charset="-128"/>
              </a:rPr>
              <a:t> </a:t>
            </a:r>
            <a:r>
              <a:rPr kumimoji="0" lang="en-GB" sz="1800" b="0" i="0" u="none" strike="noStrike" kern="1200" cap="none" spc="0" normalizeH="0" baseline="0" noProof="0" dirty="0" err="1">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põletikud</a:t>
            </a:r>
            <a:r>
              <a:rPr lang="et-EE" dirty="0">
                <a:solidFill>
                  <a:schemeClr val="tx1">
                    <a:lumMod val="65000"/>
                    <a:lumOff val="35000"/>
                  </a:schemeClr>
                </a:solidFill>
                <a:ea typeface="Arial Unicode MS" panose="020B0604020202020204" pitchFamily="34" charset="-128"/>
                <a:cs typeface="Arial Unicode MS" panose="020B0604020202020204" pitchFamily="34" charset="-128"/>
              </a:rPr>
              <a:t> ja valud</a:t>
            </a:r>
            <a:r>
              <a:rPr kumimoji="0" lang="en-GB" sz="1800" b="0" i="0" u="none" strike="noStrike" kern="1200" cap="none" spc="0" normalizeH="0" baseline="0" noProof="0" dirty="0">
                <a:ln>
                  <a:noFill/>
                </a:ln>
                <a:solidFill>
                  <a:schemeClr val="tx1">
                    <a:lumMod val="65000"/>
                    <a:lumOff val="35000"/>
                  </a:schemeClr>
                </a:solidFill>
                <a:effectLst/>
                <a:uLnTx/>
                <a:uFillTx/>
                <a:ea typeface="Arial Unicode MS" panose="020B0604020202020204" pitchFamily="34" charset="-128"/>
                <a:cs typeface="Arial Unicode MS" panose="020B0604020202020204" pitchFamily="34" charset="-128"/>
              </a:rPr>
              <a:t>.</a:t>
            </a:r>
            <a:endParaRPr lang="et-EE" dirty="0">
              <a:solidFill>
                <a:schemeClr val="tx1">
                  <a:lumMod val="65000"/>
                  <a:lumOff val="35000"/>
                </a:schemeClr>
              </a:solidFill>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131396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A60CF12-9052-49DE-86AC-73E02172193F}"/>
              </a:ext>
            </a:extLst>
          </p:cNvPr>
          <p:cNvSpPr>
            <a:spLocks noGrp="1"/>
          </p:cNvSpPr>
          <p:nvPr>
            <p:ph type="sldNum" sz="quarter" idx="12"/>
          </p:nvPr>
        </p:nvSpPr>
        <p:spPr/>
        <p:txBody>
          <a:bodyPr/>
          <a:lstStyle/>
          <a:p>
            <a:fld id="{8A9C48ED-5849-4DFB-9A82-978E0306A82B}" type="slidenum">
              <a:rPr lang="en-GB" smtClean="0"/>
              <a:t>10</a:t>
            </a:fld>
            <a:endParaRPr lang="en-GB"/>
          </a:p>
        </p:txBody>
      </p:sp>
      <p:sp>
        <p:nvSpPr>
          <p:cNvPr id="5" name="Content Placeholder 2">
            <a:extLst>
              <a:ext uri="{FF2B5EF4-FFF2-40B4-BE49-F238E27FC236}">
                <a16:creationId xmlns:a16="http://schemas.microsoft.com/office/drawing/2014/main" id="{553F00DA-5663-426B-A880-BFBAA2429294}"/>
              </a:ext>
            </a:extLst>
          </p:cNvPr>
          <p:cNvSpPr>
            <a:spLocks noGrp="1"/>
          </p:cNvSpPr>
          <p:nvPr>
            <p:ph idx="1"/>
          </p:nvPr>
        </p:nvSpPr>
        <p:spPr>
          <a:xfrm>
            <a:off x="614680" y="420656"/>
            <a:ext cx="10739120" cy="2646448"/>
          </a:xfrm>
        </p:spPr>
        <p:txBody>
          <a:bodyPr>
            <a:normAutofit fontScale="85000" lnSpcReduction="10000"/>
          </a:bodyPr>
          <a:lstStyle/>
          <a:p>
            <a:pPr marL="0" lvl="0" indent="0">
              <a:lnSpc>
                <a:spcPct val="100000"/>
              </a:lnSpc>
              <a:spcBef>
                <a:spcPts val="0"/>
              </a:spcBef>
              <a:buNone/>
              <a:defRPr/>
            </a:pPr>
            <a:r>
              <a:rPr lang="et-EE" sz="2400" dirty="0">
                <a:solidFill>
                  <a:srgbClr val="666666"/>
                </a:solidFill>
                <a:latin typeface="Source Sans Pro" panose="020B0604020202020204" pitchFamily="34" charset="0"/>
              </a:rPr>
              <a:t>Nüüdseks on fastsia-teema kehaterapeutide ja sporditreenerite hulgas ülipopulaarne ning teadlik kehatreening suhestub fastsiaga rohkem kui kunagi varem.</a:t>
            </a:r>
          </a:p>
          <a:p>
            <a:pPr marL="0" lvl="0" indent="0">
              <a:lnSpc>
                <a:spcPct val="100000"/>
              </a:lnSpc>
              <a:spcBef>
                <a:spcPts val="0"/>
              </a:spcBef>
              <a:buNone/>
              <a:defRPr/>
            </a:pPr>
            <a:endParaRPr lang="et-EE" sz="2400" dirty="0">
              <a:solidFill>
                <a:srgbClr val="666666"/>
              </a:solidFill>
              <a:latin typeface="Source Sans Pro" panose="020B0604020202020204" pitchFamily="34" charset="0"/>
            </a:endParaRPr>
          </a:p>
          <a:p>
            <a:pPr marL="0" lvl="0" indent="0">
              <a:lnSpc>
                <a:spcPct val="100000"/>
              </a:lnSpc>
              <a:spcBef>
                <a:spcPts val="0"/>
              </a:spcBef>
              <a:buNone/>
              <a:defRPr/>
            </a:pPr>
            <a:r>
              <a:rPr lang="et-EE" sz="2400" b="1" dirty="0">
                <a:solidFill>
                  <a:srgbClr val="666666"/>
                </a:solidFill>
                <a:latin typeface="Source Sans Pro" panose="020B0604020202020204" pitchFamily="34" charset="0"/>
              </a:rPr>
              <a:t>Osteopaatiline töö</a:t>
            </a:r>
            <a:r>
              <a:rPr lang="et-EE" sz="2400" dirty="0">
                <a:solidFill>
                  <a:srgbClr val="666666"/>
                </a:solidFill>
                <a:latin typeface="Source Sans Pro" panose="020B0604020202020204" pitchFamily="34" charset="0"/>
              </a:rPr>
              <a:t> </a:t>
            </a:r>
            <a:r>
              <a:rPr lang="et-EE" sz="2400" b="1" dirty="0">
                <a:solidFill>
                  <a:srgbClr val="666666"/>
                </a:solidFill>
                <a:latin typeface="Source Sans Pro" panose="020B0604020202020204" pitchFamily="34" charset="0"/>
              </a:rPr>
              <a:t>FASTSIATEGA</a:t>
            </a:r>
            <a:r>
              <a:rPr lang="et-EE" sz="2400" dirty="0">
                <a:solidFill>
                  <a:srgbClr val="666666"/>
                </a:solidFill>
                <a:latin typeface="Source Sans Pro" panose="020B0604020202020204" pitchFamily="34" charset="0"/>
              </a:rPr>
              <a:t> </a:t>
            </a:r>
            <a:r>
              <a:rPr lang="en-GB" sz="2400" b="1" dirty="0">
                <a:solidFill>
                  <a:srgbClr val="666666"/>
                </a:solidFill>
                <a:latin typeface="Source Sans Pro" panose="020B0604020202020204" pitchFamily="34" charset="0"/>
              </a:rPr>
              <a:t>on </a:t>
            </a:r>
            <a:r>
              <a:rPr lang="et-EE" sz="2400" b="1" dirty="0">
                <a:solidFill>
                  <a:srgbClr val="666666"/>
                </a:solidFill>
                <a:latin typeface="Source Sans Pro" panose="020B0604020202020204" pitchFamily="34" charset="0"/>
              </a:rPr>
              <a:t>aga </a:t>
            </a:r>
            <a:r>
              <a:rPr lang="en-GB" sz="2400" b="1" dirty="0" err="1">
                <a:solidFill>
                  <a:srgbClr val="666666"/>
                </a:solidFill>
                <a:latin typeface="Source Sans Pro" panose="020B0604020202020204" pitchFamily="34" charset="0"/>
              </a:rPr>
              <a:t>terapeutiline</a:t>
            </a:r>
            <a:r>
              <a:rPr lang="en-GB" sz="2400" b="1" dirty="0">
                <a:solidFill>
                  <a:srgbClr val="666666"/>
                </a:solidFill>
                <a:latin typeface="Source Sans Pro" panose="020B0604020202020204" pitchFamily="34" charset="0"/>
              </a:rPr>
              <a:t> </a:t>
            </a:r>
            <a:r>
              <a:rPr lang="en-GB" sz="2400" b="1" dirty="0" err="1">
                <a:solidFill>
                  <a:srgbClr val="666666"/>
                </a:solidFill>
                <a:latin typeface="Source Sans Pro" panose="020B0604020202020204" pitchFamily="34" charset="0"/>
              </a:rPr>
              <a:t>protsess</a:t>
            </a:r>
            <a:r>
              <a:rPr lang="en-GB" sz="2400" dirty="0">
                <a:solidFill>
                  <a:srgbClr val="666666"/>
                </a:solidFill>
                <a:latin typeface="Source Sans Pro" panose="020B0604020202020204" pitchFamily="34" charset="0"/>
              </a:rPr>
              <a:t>, </a:t>
            </a:r>
            <a:r>
              <a:rPr lang="en-GB" sz="2400" dirty="0" err="1">
                <a:solidFill>
                  <a:srgbClr val="666666"/>
                </a:solidFill>
                <a:latin typeface="Source Sans Pro" panose="020B0604020202020204" pitchFamily="34" charset="0"/>
              </a:rPr>
              <a:t>mille</a:t>
            </a:r>
            <a:r>
              <a:rPr lang="en-GB" sz="2400" dirty="0">
                <a:solidFill>
                  <a:srgbClr val="666666"/>
                </a:solidFill>
                <a:latin typeface="Source Sans Pro" panose="020B0604020202020204" pitchFamily="34" charset="0"/>
              </a:rPr>
              <a:t> </a:t>
            </a:r>
            <a:r>
              <a:rPr lang="en-GB" sz="2400" dirty="0" err="1">
                <a:solidFill>
                  <a:srgbClr val="666666"/>
                </a:solidFill>
                <a:latin typeface="Source Sans Pro" panose="020B0604020202020204" pitchFamily="34" charset="0"/>
              </a:rPr>
              <a:t>kaudu</a:t>
            </a:r>
            <a:r>
              <a:rPr lang="en-GB" sz="2400" dirty="0">
                <a:solidFill>
                  <a:srgbClr val="666666"/>
                </a:solidFill>
                <a:latin typeface="Source Sans Pro" panose="020B0604020202020204" pitchFamily="34" charset="0"/>
              </a:rPr>
              <a:t> </a:t>
            </a:r>
            <a:r>
              <a:rPr lang="en-GB" sz="2400" dirty="0" err="1">
                <a:solidFill>
                  <a:srgbClr val="666666"/>
                </a:solidFill>
                <a:latin typeface="Source Sans Pro" panose="020B0604020202020204" pitchFamily="34" charset="0"/>
              </a:rPr>
              <a:t>saab</a:t>
            </a:r>
            <a:r>
              <a:rPr lang="en-GB" sz="2400" dirty="0">
                <a:solidFill>
                  <a:srgbClr val="666666"/>
                </a:solidFill>
                <a:latin typeface="Source Sans Pro" panose="020B0604020202020204" pitchFamily="34" charset="0"/>
              </a:rPr>
              <a:t> </a:t>
            </a:r>
            <a:r>
              <a:rPr lang="en-GB" sz="2400" dirty="0" err="1">
                <a:solidFill>
                  <a:srgbClr val="666666"/>
                </a:solidFill>
                <a:latin typeface="Source Sans Pro" panose="020B0604020202020204" pitchFamily="34" charset="0"/>
              </a:rPr>
              <a:t>vabastada</a:t>
            </a:r>
            <a:r>
              <a:rPr lang="et-EE" sz="2400" dirty="0">
                <a:solidFill>
                  <a:srgbClr val="666666"/>
                </a:solidFill>
                <a:latin typeface="Source Sans Pro" panose="020B0604020202020204" pitchFamily="34" charset="0"/>
              </a:rPr>
              <a:t> keha</a:t>
            </a:r>
            <a:r>
              <a:rPr lang="et-EE" sz="2400" b="1" dirty="0">
                <a:solidFill>
                  <a:srgbClr val="666666"/>
                </a:solidFill>
                <a:latin typeface="Source Sans Pro" panose="020B0604020202020204" pitchFamily="34" charset="0"/>
              </a:rPr>
              <a:t> </a:t>
            </a:r>
            <a:r>
              <a:rPr lang="en-GB" sz="2400" b="1" dirty="0" err="1">
                <a:solidFill>
                  <a:srgbClr val="666666"/>
                </a:solidFill>
                <a:latin typeface="Source Sans Pro" panose="020B0604020202020204" pitchFamily="34" charset="0"/>
              </a:rPr>
              <a:t>füüsilis</a:t>
            </a:r>
            <a:r>
              <a:rPr lang="et-EE" sz="2400" b="1" dirty="0">
                <a:solidFill>
                  <a:srgbClr val="666666"/>
                </a:solidFill>
                <a:latin typeface="Source Sans Pro" panose="020B0604020202020204" pitchFamily="34" charset="0"/>
              </a:rPr>
              <a:t>i</a:t>
            </a:r>
            <a:r>
              <a:rPr lang="en-GB" sz="2400" b="1" dirty="0">
                <a:solidFill>
                  <a:srgbClr val="666666"/>
                </a:solidFill>
                <a:latin typeface="Source Sans Pro" panose="020B0604020202020204" pitchFamily="34" charset="0"/>
              </a:rPr>
              <a:t> </a:t>
            </a:r>
            <a:r>
              <a:rPr lang="en-GB" sz="2400" b="1" dirty="0" err="1">
                <a:solidFill>
                  <a:srgbClr val="666666"/>
                </a:solidFill>
                <a:latin typeface="Source Sans Pro" panose="020B0604020202020204" pitchFamily="34" charset="0"/>
              </a:rPr>
              <a:t>ja</a:t>
            </a:r>
            <a:r>
              <a:rPr lang="en-GB" sz="2400" b="1" dirty="0">
                <a:solidFill>
                  <a:srgbClr val="666666"/>
                </a:solidFill>
                <a:latin typeface="Source Sans Pro" panose="020B0604020202020204" pitchFamily="34" charset="0"/>
              </a:rPr>
              <a:t> </a:t>
            </a:r>
            <a:r>
              <a:rPr lang="en-GB" sz="2400" b="1" dirty="0" err="1">
                <a:solidFill>
                  <a:srgbClr val="666666"/>
                </a:solidFill>
                <a:latin typeface="Source Sans Pro" panose="020B0604020202020204" pitchFamily="34" charset="0"/>
              </a:rPr>
              <a:t>emotsionaalse</a:t>
            </a:r>
            <a:r>
              <a:rPr lang="et-EE" sz="2400" b="1" dirty="0">
                <a:solidFill>
                  <a:srgbClr val="666666"/>
                </a:solidFill>
                <a:latin typeface="Source Sans Pro" panose="020B0604020202020204" pitchFamily="34" charset="0"/>
              </a:rPr>
              <a:t>i</a:t>
            </a:r>
            <a:r>
              <a:rPr lang="en-GB" sz="2400" b="1" dirty="0">
                <a:solidFill>
                  <a:srgbClr val="666666"/>
                </a:solidFill>
                <a:latin typeface="Source Sans Pro" panose="020B0604020202020204" pitchFamily="34" charset="0"/>
              </a:rPr>
              <a:t>d</a:t>
            </a:r>
            <a:r>
              <a:rPr lang="et-EE" sz="2400" b="1" dirty="0">
                <a:solidFill>
                  <a:srgbClr val="666666"/>
                </a:solidFill>
                <a:latin typeface="Source Sans Pro" panose="020B0604020202020204" pitchFamily="34" charset="0"/>
              </a:rPr>
              <a:t> traumaatilisi blokeeringuid, </a:t>
            </a:r>
            <a:r>
              <a:rPr lang="en-GB" sz="2400" dirty="0" err="1">
                <a:solidFill>
                  <a:srgbClr val="666666"/>
                </a:solidFill>
                <a:latin typeface="Source Sans Pro" panose="020B0604020202020204" pitchFamily="34" charset="0"/>
              </a:rPr>
              <a:t>olenemata</a:t>
            </a:r>
            <a:r>
              <a:rPr lang="en-GB" sz="2400" dirty="0">
                <a:solidFill>
                  <a:srgbClr val="666666"/>
                </a:solidFill>
                <a:latin typeface="Source Sans Pro" panose="020B0604020202020204" pitchFamily="34" charset="0"/>
              </a:rPr>
              <a:t> </a:t>
            </a:r>
            <a:r>
              <a:rPr lang="en-GB" sz="2400" dirty="0" err="1">
                <a:solidFill>
                  <a:srgbClr val="666666"/>
                </a:solidFill>
                <a:latin typeface="Source Sans Pro" panose="020B0604020202020204" pitchFamily="34" charset="0"/>
              </a:rPr>
              <a:t>nende</a:t>
            </a:r>
            <a:r>
              <a:rPr lang="en-GB" sz="2400" dirty="0">
                <a:solidFill>
                  <a:srgbClr val="666666"/>
                </a:solidFill>
                <a:latin typeface="Source Sans Pro" panose="020B0604020202020204" pitchFamily="34" charset="0"/>
              </a:rPr>
              <a:t> </a:t>
            </a:r>
            <a:r>
              <a:rPr lang="en-GB" sz="2400" dirty="0" err="1">
                <a:solidFill>
                  <a:srgbClr val="666666"/>
                </a:solidFill>
                <a:latin typeface="Source Sans Pro" panose="020B0604020202020204" pitchFamily="34" charset="0"/>
              </a:rPr>
              <a:t>põhjusest</a:t>
            </a:r>
            <a:r>
              <a:rPr lang="en-GB" sz="2400" dirty="0">
                <a:solidFill>
                  <a:srgbClr val="666666"/>
                </a:solidFill>
                <a:latin typeface="Source Sans Pro" panose="020B0604020202020204" pitchFamily="34" charset="0"/>
              </a:rPr>
              <a:t>.</a:t>
            </a:r>
            <a:endParaRPr lang="et-EE" sz="2400" dirty="0">
              <a:solidFill>
                <a:srgbClr val="666666"/>
              </a:solidFill>
              <a:latin typeface="Source Sans Pro" panose="020B0604020202020204" pitchFamily="34" charset="0"/>
            </a:endParaRPr>
          </a:p>
          <a:p>
            <a:pPr marL="0" lvl="0" indent="0">
              <a:lnSpc>
                <a:spcPct val="100000"/>
              </a:lnSpc>
              <a:spcBef>
                <a:spcPts val="0"/>
              </a:spcBef>
              <a:buNone/>
              <a:defRPr/>
            </a:pPr>
            <a:endParaRPr lang="et-EE" sz="1100" dirty="0">
              <a:solidFill>
                <a:srgbClr val="666666"/>
              </a:solidFill>
              <a:latin typeface="Source Sans Pro" panose="020B0604020202020204" pitchFamily="34" charset="0"/>
            </a:endParaRPr>
          </a:p>
          <a:p>
            <a:pPr marL="0" lvl="0" indent="0" algn="ctr">
              <a:lnSpc>
                <a:spcPct val="100000"/>
              </a:lnSpc>
              <a:spcBef>
                <a:spcPts val="0"/>
              </a:spcBef>
              <a:buNone/>
              <a:defRPr/>
            </a:pPr>
            <a:endParaRPr lang="et-EE" sz="900" dirty="0">
              <a:solidFill>
                <a:srgbClr val="666666"/>
              </a:solidFill>
              <a:latin typeface="Source Sans Pro" panose="020B0604020202020204" pitchFamily="34" charset="0"/>
            </a:endParaRPr>
          </a:p>
          <a:p>
            <a:pPr marL="0" lvl="0" indent="0">
              <a:lnSpc>
                <a:spcPct val="100000"/>
              </a:lnSpc>
              <a:spcBef>
                <a:spcPts val="0"/>
              </a:spcBef>
              <a:buNone/>
              <a:defRPr/>
            </a:pPr>
            <a:r>
              <a:rPr lang="en-GB" sz="2400" dirty="0" err="1">
                <a:solidFill>
                  <a:srgbClr val="666666"/>
                </a:solidFill>
                <a:latin typeface="Source Sans Pro" panose="020B0604020202020204" pitchFamily="34" charset="0"/>
              </a:rPr>
              <a:t>Sõltumata</a:t>
            </a:r>
            <a:r>
              <a:rPr lang="en-GB" sz="2400" dirty="0">
                <a:solidFill>
                  <a:srgbClr val="666666"/>
                </a:solidFill>
                <a:latin typeface="Source Sans Pro" panose="020B0604020202020204" pitchFamily="34" charset="0"/>
              </a:rPr>
              <a:t> </a:t>
            </a:r>
            <a:r>
              <a:rPr lang="en-GB" sz="2400" dirty="0" err="1">
                <a:solidFill>
                  <a:srgbClr val="666666"/>
                </a:solidFill>
                <a:latin typeface="Source Sans Pro" panose="020B0604020202020204" pitchFamily="34" charset="0"/>
              </a:rPr>
              <a:t>sellest</a:t>
            </a:r>
            <a:r>
              <a:rPr lang="en-GB" sz="2400" dirty="0">
                <a:solidFill>
                  <a:srgbClr val="666666"/>
                </a:solidFill>
                <a:latin typeface="Source Sans Pro" panose="020B0604020202020204" pitchFamily="34" charset="0"/>
              </a:rPr>
              <a:t>, kas need on </a:t>
            </a:r>
            <a:r>
              <a:rPr lang="et-EE" sz="2400" dirty="0">
                <a:solidFill>
                  <a:srgbClr val="666666"/>
                </a:solidFill>
                <a:latin typeface="Source Sans Pro" panose="020B0604020202020204" pitchFamily="34" charset="0"/>
              </a:rPr>
              <a:t>tingitud </a:t>
            </a:r>
            <a:r>
              <a:rPr lang="en-GB" sz="2400" b="1" dirty="0" err="1">
                <a:solidFill>
                  <a:srgbClr val="666666"/>
                </a:solidFill>
                <a:latin typeface="Source Sans Pro" panose="020B0604020202020204" pitchFamily="34" charset="0"/>
              </a:rPr>
              <a:t>füüsilistest</a:t>
            </a:r>
            <a:r>
              <a:rPr lang="en-GB" sz="2400" b="1" dirty="0">
                <a:solidFill>
                  <a:srgbClr val="666666"/>
                </a:solidFill>
                <a:latin typeface="Source Sans Pro" panose="020B0604020202020204" pitchFamily="34" charset="0"/>
              </a:rPr>
              <a:t> </a:t>
            </a:r>
            <a:r>
              <a:rPr lang="en-GB" sz="2400" b="1" dirty="0" err="1">
                <a:solidFill>
                  <a:srgbClr val="666666"/>
                </a:solidFill>
                <a:latin typeface="Source Sans Pro" panose="020B0604020202020204" pitchFamily="34" charset="0"/>
              </a:rPr>
              <a:t>vigastustest</a:t>
            </a:r>
            <a:r>
              <a:rPr lang="en-GB" sz="2400" b="1" dirty="0">
                <a:solidFill>
                  <a:srgbClr val="666666"/>
                </a:solidFill>
                <a:latin typeface="Source Sans Pro" panose="020B0604020202020204" pitchFamily="34" charset="0"/>
              </a:rPr>
              <a:t>, </a:t>
            </a:r>
            <a:r>
              <a:rPr lang="en-GB" sz="2400" b="1" dirty="0" err="1">
                <a:solidFill>
                  <a:srgbClr val="666666"/>
                </a:solidFill>
                <a:latin typeface="Source Sans Pro" panose="020B0604020202020204" pitchFamily="34" charset="0"/>
              </a:rPr>
              <a:t>nakkustest</a:t>
            </a:r>
            <a:r>
              <a:rPr lang="en-GB" sz="2400" b="1" dirty="0">
                <a:solidFill>
                  <a:srgbClr val="666666"/>
                </a:solidFill>
                <a:latin typeface="Source Sans Pro" panose="020B0604020202020204" pitchFamily="34" charset="0"/>
              </a:rPr>
              <a:t>, </a:t>
            </a:r>
            <a:r>
              <a:rPr lang="en-GB" sz="2400" b="1" dirty="0" err="1">
                <a:solidFill>
                  <a:srgbClr val="666666"/>
                </a:solidFill>
                <a:latin typeface="Source Sans Pro" panose="020B0604020202020204" pitchFamily="34" charset="0"/>
              </a:rPr>
              <a:t>haigustest</a:t>
            </a:r>
            <a:r>
              <a:rPr lang="et-EE" sz="2400" b="1" dirty="0">
                <a:solidFill>
                  <a:srgbClr val="666666"/>
                </a:solidFill>
                <a:latin typeface="Source Sans Pro" panose="020B0604020202020204" pitchFamily="34" charset="0"/>
              </a:rPr>
              <a:t> </a:t>
            </a:r>
            <a:r>
              <a:rPr lang="en-GB" sz="2400" dirty="0" err="1">
                <a:solidFill>
                  <a:srgbClr val="666666"/>
                </a:solidFill>
                <a:latin typeface="Source Sans Pro" panose="020B0604020202020204" pitchFamily="34" charset="0"/>
              </a:rPr>
              <a:t>või</a:t>
            </a:r>
            <a:r>
              <a:rPr lang="en-GB" sz="2400" dirty="0">
                <a:solidFill>
                  <a:srgbClr val="666666"/>
                </a:solidFill>
                <a:latin typeface="Source Sans Pro" panose="020B0604020202020204" pitchFamily="34" charset="0"/>
              </a:rPr>
              <a:t> </a:t>
            </a:r>
            <a:r>
              <a:rPr lang="et-EE" sz="2400" dirty="0">
                <a:solidFill>
                  <a:srgbClr val="666666"/>
                </a:solidFill>
                <a:latin typeface="Source Sans Pro" panose="020B0604020202020204" pitchFamily="34" charset="0"/>
              </a:rPr>
              <a:t>hoopis </a:t>
            </a:r>
            <a:r>
              <a:rPr lang="en-GB" sz="2400" b="1" dirty="0" err="1">
                <a:solidFill>
                  <a:srgbClr val="666666"/>
                </a:solidFill>
                <a:latin typeface="Source Sans Pro" panose="020B0604020202020204" pitchFamily="34" charset="0"/>
              </a:rPr>
              <a:t>emotsionaalsetest</a:t>
            </a:r>
            <a:r>
              <a:rPr lang="en-GB" sz="2400" dirty="0">
                <a:solidFill>
                  <a:srgbClr val="666666"/>
                </a:solidFill>
                <a:latin typeface="Source Sans Pro" panose="020B0604020202020204" pitchFamily="34" charset="0"/>
              </a:rPr>
              <a:t> </a:t>
            </a:r>
            <a:r>
              <a:rPr lang="en-GB" sz="2400" dirty="0" err="1">
                <a:solidFill>
                  <a:srgbClr val="666666"/>
                </a:solidFill>
                <a:latin typeface="Source Sans Pro" panose="020B0604020202020204" pitchFamily="34" charset="0"/>
              </a:rPr>
              <a:t>teguritest</a:t>
            </a:r>
            <a:r>
              <a:rPr lang="en-GB" sz="2400" dirty="0">
                <a:solidFill>
                  <a:srgbClr val="666666"/>
                </a:solidFill>
                <a:latin typeface="Source Sans Pro" panose="020B0604020202020204" pitchFamily="34" charset="0"/>
              </a:rPr>
              <a:t>,</a:t>
            </a:r>
            <a:r>
              <a:rPr lang="et-EE" sz="2400" dirty="0">
                <a:solidFill>
                  <a:srgbClr val="666666"/>
                </a:solidFill>
                <a:latin typeface="Source Sans Pro" panose="020B0604020202020204" pitchFamily="34" charset="0"/>
              </a:rPr>
              <a:t> </a:t>
            </a:r>
            <a:r>
              <a:rPr lang="en-GB" sz="2400" dirty="0" err="1">
                <a:solidFill>
                  <a:srgbClr val="666666"/>
                </a:solidFill>
                <a:latin typeface="Source Sans Pro" panose="020B0604020202020204" pitchFamily="34" charset="0"/>
              </a:rPr>
              <a:t>jätavad</a:t>
            </a:r>
            <a:r>
              <a:rPr lang="en-GB" sz="2400" dirty="0">
                <a:solidFill>
                  <a:srgbClr val="666666"/>
                </a:solidFill>
                <a:latin typeface="Source Sans Pro" panose="020B0604020202020204" pitchFamily="34" charset="0"/>
              </a:rPr>
              <a:t> </a:t>
            </a:r>
            <a:r>
              <a:rPr lang="en-GB" sz="2400" b="1" dirty="0" err="1">
                <a:solidFill>
                  <a:srgbClr val="666666"/>
                </a:solidFill>
                <a:latin typeface="Source Sans Pro" panose="020B0604020202020204" pitchFamily="34" charset="0"/>
              </a:rPr>
              <a:t>kõik</a:t>
            </a:r>
            <a:r>
              <a:rPr lang="en-GB" sz="2400" dirty="0">
                <a:solidFill>
                  <a:srgbClr val="666666"/>
                </a:solidFill>
                <a:latin typeface="Source Sans Pro" panose="020B0604020202020204" pitchFamily="34" charset="0"/>
              </a:rPr>
              <a:t> </a:t>
            </a:r>
            <a:r>
              <a:rPr lang="en-GB" sz="2400" dirty="0" err="1">
                <a:solidFill>
                  <a:srgbClr val="666666"/>
                </a:solidFill>
                <a:latin typeface="Source Sans Pro" panose="020B0604020202020204" pitchFamily="34" charset="0"/>
              </a:rPr>
              <a:t>traumad</a:t>
            </a:r>
            <a:r>
              <a:rPr lang="en-GB" sz="2400" dirty="0">
                <a:solidFill>
                  <a:srgbClr val="666666"/>
                </a:solidFill>
                <a:latin typeface="Source Sans Pro" panose="020B0604020202020204" pitchFamily="34" charset="0"/>
              </a:rPr>
              <a:t> </a:t>
            </a:r>
            <a:r>
              <a:rPr lang="en-GB" sz="2400" dirty="0" err="1">
                <a:solidFill>
                  <a:srgbClr val="666666"/>
                </a:solidFill>
                <a:latin typeface="Source Sans Pro" panose="020B0604020202020204" pitchFamily="34" charset="0"/>
              </a:rPr>
              <a:t>ja</a:t>
            </a:r>
            <a:r>
              <a:rPr lang="en-GB" sz="2400" dirty="0">
                <a:solidFill>
                  <a:srgbClr val="666666"/>
                </a:solidFill>
                <a:latin typeface="Source Sans Pro" panose="020B0604020202020204" pitchFamily="34" charset="0"/>
              </a:rPr>
              <a:t> pinged </a:t>
            </a:r>
            <a:r>
              <a:rPr lang="en-GB" sz="2400" b="1" dirty="0" err="1">
                <a:solidFill>
                  <a:srgbClr val="666666"/>
                </a:solidFill>
                <a:latin typeface="Source Sans Pro" panose="020B0604020202020204" pitchFamily="34" charset="0"/>
              </a:rPr>
              <a:t>oma</a:t>
            </a:r>
            <a:r>
              <a:rPr lang="en-GB" sz="2400" dirty="0">
                <a:solidFill>
                  <a:srgbClr val="666666"/>
                </a:solidFill>
                <a:latin typeface="Source Sans Pro" panose="020B0604020202020204" pitchFamily="34" charset="0"/>
              </a:rPr>
              <a:t> </a:t>
            </a:r>
            <a:r>
              <a:rPr lang="en-GB" sz="2400" b="1" dirty="0" err="1">
                <a:solidFill>
                  <a:srgbClr val="666666"/>
                </a:solidFill>
                <a:latin typeface="Source Sans Pro" panose="020B0604020202020204" pitchFamily="34" charset="0"/>
              </a:rPr>
              <a:t>jälje</a:t>
            </a:r>
            <a:r>
              <a:rPr lang="et-EE" sz="2400" dirty="0">
                <a:solidFill>
                  <a:srgbClr val="666666"/>
                </a:solidFill>
                <a:latin typeface="Source Sans Pro" panose="020B0604020202020204" pitchFamily="34" charset="0"/>
              </a:rPr>
              <a:t> </a:t>
            </a:r>
            <a:r>
              <a:rPr lang="en-GB" sz="2400" dirty="0" err="1">
                <a:solidFill>
                  <a:srgbClr val="666666"/>
                </a:solidFill>
                <a:latin typeface="Source Sans Pro" panose="020B0604020202020204" pitchFamily="34" charset="0"/>
              </a:rPr>
              <a:t>ning</a:t>
            </a:r>
            <a:r>
              <a:rPr lang="en-GB" sz="2400" dirty="0">
                <a:solidFill>
                  <a:srgbClr val="666666"/>
                </a:solidFill>
                <a:latin typeface="Source Sans Pro" panose="020B0604020202020204" pitchFamily="34" charset="0"/>
              </a:rPr>
              <a:t> </a:t>
            </a:r>
            <a:r>
              <a:rPr lang="en-GB" sz="2400" dirty="0" err="1">
                <a:solidFill>
                  <a:srgbClr val="666666"/>
                </a:solidFill>
                <a:latin typeface="Source Sans Pro" panose="020B0604020202020204" pitchFamily="34" charset="0"/>
              </a:rPr>
              <a:t>hoitakse</a:t>
            </a:r>
            <a:r>
              <a:rPr lang="en-GB" sz="2400" dirty="0">
                <a:solidFill>
                  <a:srgbClr val="666666"/>
                </a:solidFill>
                <a:latin typeface="Source Sans Pro" panose="020B0604020202020204" pitchFamily="34" charset="0"/>
              </a:rPr>
              <a:t> </a:t>
            </a:r>
            <a:r>
              <a:rPr lang="en-GB" sz="2400" b="1" dirty="0" err="1">
                <a:solidFill>
                  <a:srgbClr val="666666"/>
                </a:solidFill>
                <a:latin typeface="Source Sans Pro" panose="020B0604020202020204" pitchFamily="34" charset="0"/>
              </a:rPr>
              <a:t>kehakudedes</a:t>
            </a:r>
            <a:r>
              <a:rPr lang="et-EE" sz="2400" b="1" dirty="0">
                <a:solidFill>
                  <a:srgbClr val="666666"/>
                </a:solidFill>
                <a:latin typeface="Source Sans Pro" panose="020B0604020202020204" pitchFamily="34" charset="0"/>
              </a:rPr>
              <a:t> </a:t>
            </a:r>
            <a:r>
              <a:rPr lang="en-GB" sz="2400" b="1" dirty="0" err="1">
                <a:solidFill>
                  <a:srgbClr val="666666"/>
                </a:solidFill>
                <a:latin typeface="Source Sans Pro" panose="020B0604020202020204" pitchFamily="34" charset="0"/>
              </a:rPr>
              <a:t>mingisuguse</a:t>
            </a:r>
            <a:r>
              <a:rPr lang="en-GB" sz="2400" b="1" dirty="0">
                <a:solidFill>
                  <a:srgbClr val="666666"/>
                </a:solidFill>
                <a:latin typeface="Source Sans Pro" panose="020B0604020202020204" pitchFamily="34" charset="0"/>
              </a:rPr>
              <a:t> </a:t>
            </a:r>
            <a:r>
              <a:rPr lang="en-GB" sz="2400" b="1" dirty="0" err="1">
                <a:solidFill>
                  <a:srgbClr val="666666"/>
                </a:solidFill>
                <a:latin typeface="Source Sans Pro" panose="020B0604020202020204" pitchFamily="34" charset="0"/>
              </a:rPr>
              <a:t>piirangu</a:t>
            </a:r>
            <a:r>
              <a:rPr lang="en-GB" sz="2400" b="1" dirty="0">
                <a:solidFill>
                  <a:srgbClr val="666666"/>
                </a:solidFill>
                <a:latin typeface="Source Sans Pro" panose="020B0604020202020204" pitchFamily="34" charset="0"/>
              </a:rPr>
              <a:t> </a:t>
            </a:r>
            <a:r>
              <a:rPr lang="en-GB" sz="2400" b="1" dirty="0" err="1">
                <a:solidFill>
                  <a:srgbClr val="666666"/>
                </a:solidFill>
                <a:latin typeface="Source Sans Pro" panose="020B0604020202020204" pitchFamily="34" charset="0"/>
              </a:rPr>
              <a:t>kujul</a:t>
            </a:r>
            <a:r>
              <a:rPr lang="et-EE" sz="2400" b="1" dirty="0">
                <a:solidFill>
                  <a:srgbClr val="666666"/>
                </a:solidFill>
                <a:latin typeface="Source Sans Pro" panose="020B0604020202020204" pitchFamily="34" charset="0"/>
              </a:rPr>
              <a:t> </a:t>
            </a:r>
            <a:r>
              <a:rPr lang="et-EE" sz="2400" dirty="0">
                <a:solidFill>
                  <a:srgbClr val="666666"/>
                </a:solidFill>
                <a:latin typeface="Source Sans Pro" panose="020B0604020202020204" pitchFamily="34" charset="0"/>
              </a:rPr>
              <a:t>alles.</a:t>
            </a:r>
          </a:p>
          <a:p>
            <a:pPr marL="0" lvl="0" indent="0">
              <a:lnSpc>
                <a:spcPct val="100000"/>
              </a:lnSpc>
              <a:spcBef>
                <a:spcPts val="0"/>
              </a:spcBef>
              <a:buNone/>
              <a:defRPr/>
            </a:pPr>
            <a:endParaRPr lang="et-EE" sz="2400" dirty="0">
              <a:solidFill>
                <a:srgbClr val="666666"/>
              </a:solidFill>
              <a:latin typeface="Source Sans Pro" panose="020B0604020202020204" pitchFamily="34" charset="0"/>
            </a:endParaRPr>
          </a:p>
        </p:txBody>
      </p:sp>
      <p:sp>
        <p:nvSpPr>
          <p:cNvPr id="6" name="Rectangle 5">
            <a:extLst>
              <a:ext uri="{FF2B5EF4-FFF2-40B4-BE49-F238E27FC236}">
                <a16:creationId xmlns:a16="http://schemas.microsoft.com/office/drawing/2014/main" id="{5F65B32D-749C-4DE3-8A13-BA9515028B38}"/>
              </a:ext>
            </a:extLst>
          </p:cNvPr>
          <p:cNvSpPr/>
          <p:nvPr/>
        </p:nvSpPr>
        <p:spPr>
          <a:xfrm>
            <a:off x="4084320" y="3591681"/>
            <a:ext cx="7081520" cy="2677656"/>
          </a:xfrm>
          <a:prstGeom prst="rect">
            <a:avLst/>
          </a:prstGeom>
          <a:blipFill>
            <a:blip r:embed="rId2">
              <a:extLst>
                <a:ext uri="{BEBA8EAE-BF5A-486C-A8C5-ECC9F3942E4B}">
                  <a14:imgProps xmlns:a14="http://schemas.microsoft.com/office/drawing/2010/main">
                    <a14:imgLayer r:embed="rId3">
                      <a14:imgEffect>
                        <a14:artisticLineDrawing/>
                      </a14:imgEffect>
                    </a14:imgLayer>
                  </a14:imgProps>
                </a:ext>
              </a:extLst>
            </a:blip>
            <a:tile tx="0" ty="0" sx="100000" sy="100000" flip="none" algn="tl"/>
          </a:blipFill>
        </p:spPr>
        <p:txBody>
          <a:bodyPr wrap="square">
            <a:spAutoFit/>
          </a:bodyPr>
          <a:lstStyle/>
          <a:p>
            <a:pPr lvl="0" algn="ctr">
              <a:defRPr/>
            </a:pPr>
            <a:endParaRPr lang="et-EE" sz="2400" dirty="0">
              <a:solidFill>
                <a:srgbClr val="666666"/>
              </a:solidFill>
              <a:latin typeface="Source Sans Pro" panose="020B0604020202020204" pitchFamily="34" charset="0"/>
            </a:endParaRPr>
          </a:p>
          <a:p>
            <a:pPr lvl="0" algn="ctr">
              <a:defRPr/>
            </a:pPr>
            <a:r>
              <a:rPr lang="et-EE" sz="2400" b="1" dirty="0">
                <a:solidFill>
                  <a:schemeClr val="accent1">
                    <a:lumMod val="50000"/>
                  </a:schemeClr>
                </a:solidFill>
              </a:rPr>
              <a:t>OSTEOPAATIA</a:t>
            </a:r>
            <a:r>
              <a:rPr lang="et-EE" sz="2400" dirty="0">
                <a:solidFill>
                  <a:schemeClr val="accent1">
                    <a:lumMod val="50000"/>
                  </a:schemeClr>
                </a:solidFill>
              </a:rPr>
              <a:t> käsitleb inimest terviklikult ja</a:t>
            </a:r>
          </a:p>
          <a:p>
            <a:pPr lvl="0" algn="ctr">
              <a:defRPr/>
            </a:pPr>
            <a:r>
              <a:rPr lang="et-EE" sz="2400" dirty="0">
                <a:solidFill>
                  <a:schemeClr val="accent1">
                    <a:lumMod val="50000"/>
                  </a:schemeClr>
                </a:solidFill>
              </a:rPr>
              <a:t>ühtegi valusündroomi ei saa vaadelda ainult ühe kehapiirkonna probleemina.</a:t>
            </a:r>
          </a:p>
          <a:p>
            <a:pPr lvl="0" algn="ctr">
              <a:defRPr/>
            </a:pPr>
            <a:r>
              <a:rPr lang="et-EE" sz="2400" dirty="0">
                <a:solidFill>
                  <a:schemeClr val="accent1">
                    <a:lumMod val="50000"/>
                  </a:schemeClr>
                </a:solidFill>
              </a:rPr>
              <a:t>Osteopaat kuulab kehastruktuuride vaikseid sõnumeid, et jõuda valuallika või sümptomi algpõhjuseni.</a:t>
            </a:r>
          </a:p>
          <a:p>
            <a:pPr lvl="0" algn="ctr">
              <a:defRPr/>
            </a:pPr>
            <a:endParaRPr lang="et-EE" sz="2400" dirty="0">
              <a:solidFill>
                <a:schemeClr val="accent1">
                  <a:lumMod val="50000"/>
                </a:schemeClr>
              </a:solidFill>
            </a:endParaRPr>
          </a:p>
        </p:txBody>
      </p:sp>
      <p:pic>
        <p:nvPicPr>
          <p:cNvPr id="7" name="Picture 6">
            <a:extLst>
              <a:ext uri="{FF2B5EF4-FFF2-40B4-BE49-F238E27FC236}">
                <a16:creationId xmlns:a16="http://schemas.microsoft.com/office/drawing/2014/main" id="{97551567-29FA-4D68-9844-6C3D9973F8C1}"/>
              </a:ext>
            </a:extLst>
          </p:cNvPr>
          <p:cNvPicPr>
            <a:picLocks noChangeAspect="1"/>
          </p:cNvPicPr>
          <p:nvPr/>
        </p:nvPicPr>
        <p:blipFill>
          <a:blip r:embed="rId4">
            <a:extLst>
              <a:ext uri="{BEBA8EAE-BF5A-486C-A8C5-ECC9F3942E4B}">
                <a14:imgProps xmlns:a14="http://schemas.microsoft.com/office/drawing/2010/main">
                  <a14:imgLayer r:embed="rId5">
                    <a14:imgEffect>
                      <a14:artisticCrisscrossEtching/>
                    </a14:imgEffect>
                  </a14:imgLayer>
                </a14:imgProps>
              </a:ext>
              <a:ext uri="{28A0092B-C50C-407E-A947-70E740481C1C}">
                <a14:useLocalDpi xmlns:a14="http://schemas.microsoft.com/office/drawing/2010/main" val="0"/>
              </a:ext>
            </a:extLst>
          </a:blip>
          <a:stretch>
            <a:fillRect/>
          </a:stretch>
        </p:blipFill>
        <p:spPr>
          <a:xfrm>
            <a:off x="1173480" y="4373491"/>
            <a:ext cx="1869724" cy="13091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55841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EA36363-BA36-479B-B070-B51EA274ADDC}"/>
              </a:ext>
            </a:extLst>
          </p:cNvPr>
          <p:cNvSpPr>
            <a:spLocks noGrp="1"/>
          </p:cNvSpPr>
          <p:nvPr>
            <p:ph idx="1"/>
          </p:nvPr>
        </p:nvSpPr>
        <p:spPr>
          <a:xfrm>
            <a:off x="88939" y="293806"/>
            <a:ext cx="12014121" cy="6270388"/>
          </a:xfrm>
          <a:ln>
            <a:solidFill>
              <a:schemeClr val="tx1">
                <a:lumMod val="85000"/>
                <a:lumOff val="15000"/>
              </a:schemeClr>
            </a:solidFill>
          </a:ln>
          <a:effectLst>
            <a:glow rad="228600">
              <a:schemeClr val="accent3">
                <a:satMod val="175000"/>
                <a:alpha val="40000"/>
              </a:schemeClr>
            </a:glow>
          </a:effectLst>
        </p:spPr>
        <p:txBody>
          <a:bodyPr>
            <a:normAutofit fontScale="92500" lnSpcReduction="20000"/>
          </a:bodyPr>
          <a:lstStyle/>
          <a:p>
            <a:pPr marL="0" indent="0">
              <a:buNone/>
            </a:pPr>
            <a:r>
              <a:rPr lang="en-GB" sz="1600" i="1" dirty="0" err="1"/>
              <a:t>Mõned</a:t>
            </a:r>
            <a:r>
              <a:rPr lang="en-GB" sz="1600" i="1" dirty="0"/>
              <a:t> </a:t>
            </a:r>
            <a:r>
              <a:rPr lang="en-GB" sz="1600" i="1" dirty="0" err="1"/>
              <a:t>näited</a:t>
            </a:r>
            <a:r>
              <a:rPr lang="en-GB" sz="1600" i="1" dirty="0"/>
              <a:t> </a:t>
            </a:r>
            <a:r>
              <a:rPr lang="en-GB" sz="1600" i="1" dirty="0" err="1"/>
              <a:t>võimalikest</a:t>
            </a:r>
            <a:r>
              <a:rPr lang="en-GB" sz="1600" i="1" dirty="0"/>
              <a:t> </a:t>
            </a:r>
            <a:r>
              <a:rPr lang="et-EE" sz="1600" i="1" dirty="0"/>
              <a:t>valumustritest strukturaalse osteopaatia vaatenurgast</a:t>
            </a:r>
            <a:r>
              <a:rPr lang="en-GB" sz="1600" i="1" dirty="0"/>
              <a:t>:</a:t>
            </a:r>
            <a:endParaRPr lang="et-EE" sz="1600" i="1" dirty="0"/>
          </a:p>
          <a:p>
            <a:pPr marL="0" indent="0">
              <a:buNone/>
            </a:pPr>
            <a:endParaRPr lang="en-GB" sz="500" dirty="0">
              <a:latin typeface="+mj-lt"/>
            </a:endParaRPr>
          </a:p>
          <a:p>
            <a:r>
              <a:rPr lang="en-GB" sz="1700" dirty="0" err="1"/>
              <a:t>Erinevad</a:t>
            </a:r>
            <a:r>
              <a:rPr lang="en-GB" sz="1700" dirty="0"/>
              <a:t> </a:t>
            </a:r>
            <a:r>
              <a:rPr lang="en-GB" sz="1700" dirty="0" err="1"/>
              <a:t>füüsilised</a:t>
            </a:r>
            <a:r>
              <a:rPr lang="en-GB" sz="1700" dirty="0"/>
              <a:t> </a:t>
            </a:r>
            <a:r>
              <a:rPr lang="en-GB" sz="1700" dirty="0" err="1"/>
              <a:t>traumad</a:t>
            </a:r>
            <a:r>
              <a:rPr lang="en-GB" sz="1700" dirty="0"/>
              <a:t>, </a:t>
            </a:r>
            <a:r>
              <a:rPr lang="en-GB" sz="1700" dirty="0" err="1"/>
              <a:t>kukkumised</a:t>
            </a:r>
            <a:r>
              <a:rPr lang="en-GB" sz="1700" dirty="0"/>
              <a:t>, </a:t>
            </a:r>
            <a:r>
              <a:rPr lang="en-GB" sz="1700" dirty="0" err="1"/>
              <a:t>löögid</a:t>
            </a:r>
            <a:r>
              <a:rPr lang="en-GB" sz="1700" dirty="0"/>
              <a:t>, </a:t>
            </a:r>
            <a:r>
              <a:rPr lang="en-GB" sz="1700" dirty="0" err="1"/>
              <a:t>k.a</a:t>
            </a:r>
            <a:r>
              <a:rPr lang="en-GB" sz="1700" dirty="0"/>
              <a:t>. </a:t>
            </a:r>
            <a:r>
              <a:rPr lang="et-EE" sz="1700" dirty="0"/>
              <a:t>väga </a:t>
            </a:r>
            <a:r>
              <a:rPr lang="en-GB" sz="1700" dirty="0" err="1"/>
              <a:t>vanad</a:t>
            </a:r>
            <a:r>
              <a:rPr lang="en-GB" sz="1700" dirty="0"/>
              <a:t> </a:t>
            </a:r>
            <a:r>
              <a:rPr lang="en-GB" sz="1700" dirty="0" err="1"/>
              <a:t>traumad</a:t>
            </a:r>
            <a:r>
              <a:rPr lang="en-GB" sz="1700" dirty="0"/>
              <a:t>;</a:t>
            </a:r>
          </a:p>
          <a:p>
            <a:r>
              <a:rPr lang="en-GB" sz="1700" dirty="0" err="1"/>
              <a:t>Nn</a:t>
            </a:r>
            <a:r>
              <a:rPr lang="en-GB" sz="1700" dirty="0"/>
              <a:t>. </a:t>
            </a:r>
            <a:r>
              <a:rPr lang="en-GB" sz="1700" dirty="0" err="1"/>
              <a:t>piitsalöögitraumad</a:t>
            </a:r>
            <a:r>
              <a:rPr lang="en-GB" sz="1700" dirty="0"/>
              <a:t>, </a:t>
            </a:r>
            <a:r>
              <a:rPr lang="en-GB" sz="1700" dirty="0" err="1"/>
              <a:t>kus</a:t>
            </a:r>
            <a:r>
              <a:rPr lang="en-GB" sz="1700" dirty="0"/>
              <a:t> </a:t>
            </a:r>
            <a:r>
              <a:rPr lang="en-GB" sz="1700" dirty="0" err="1"/>
              <a:t>kael</a:t>
            </a:r>
            <a:r>
              <a:rPr lang="en-GB" sz="1700" dirty="0"/>
              <a:t> </a:t>
            </a:r>
            <a:r>
              <a:rPr lang="en-GB" sz="1700" dirty="0" err="1"/>
              <a:t>teeb</a:t>
            </a:r>
            <a:r>
              <a:rPr lang="en-GB" sz="1700" dirty="0"/>
              <a:t> </a:t>
            </a:r>
            <a:r>
              <a:rPr lang="en-GB" sz="1700" dirty="0" err="1"/>
              <a:t>järsu</a:t>
            </a:r>
            <a:r>
              <a:rPr lang="en-GB" sz="1700" dirty="0"/>
              <a:t> </a:t>
            </a:r>
            <a:r>
              <a:rPr lang="en-GB" sz="1700" dirty="0" err="1"/>
              <a:t>jõnksu</a:t>
            </a:r>
            <a:r>
              <a:rPr lang="en-GB" sz="1700" dirty="0"/>
              <a:t> </a:t>
            </a:r>
            <a:r>
              <a:rPr lang="en-GB" sz="1700" dirty="0" err="1"/>
              <a:t>ette-taha</a:t>
            </a:r>
            <a:r>
              <a:rPr lang="et-EE" sz="1700" dirty="0"/>
              <a:t> (</a:t>
            </a:r>
            <a:r>
              <a:rPr lang="en-GB" sz="1700" dirty="0" err="1"/>
              <a:t>tihti</a:t>
            </a:r>
            <a:r>
              <a:rPr lang="en-GB" sz="1700" dirty="0"/>
              <a:t> </a:t>
            </a:r>
            <a:r>
              <a:rPr lang="en-GB" sz="1700" dirty="0" err="1"/>
              <a:t>seotud</a:t>
            </a:r>
            <a:r>
              <a:rPr lang="en-GB" sz="1700" dirty="0"/>
              <a:t> </a:t>
            </a:r>
            <a:r>
              <a:rPr lang="et-EE" sz="1700" dirty="0"/>
              <a:t>ka väikeste </a:t>
            </a:r>
            <a:r>
              <a:rPr lang="en-GB" sz="1700" dirty="0" err="1"/>
              <a:t>autoavariidega</a:t>
            </a:r>
            <a:r>
              <a:rPr lang="et-EE" sz="1700" dirty="0"/>
              <a:t>)</a:t>
            </a:r>
            <a:r>
              <a:rPr lang="en-GB" sz="1700" dirty="0"/>
              <a:t>;</a:t>
            </a:r>
          </a:p>
          <a:p>
            <a:r>
              <a:rPr lang="en-GB" sz="1700" dirty="0" err="1"/>
              <a:t>Koljunärvidega</a:t>
            </a:r>
            <a:r>
              <a:rPr lang="en-GB" sz="1700" dirty="0"/>
              <a:t> </a:t>
            </a:r>
            <a:r>
              <a:rPr lang="en-GB" sz="1700" dirty="0" err="1"/>
              <a:t>seotud</a:t>
            </a:r>
            <a:r>
              <a:rPr lang="en-GB" sz="1700" dirty="0"/>
              <a:t> </a:t>
            </a:r>
            <a:r>
              <a:rPr lang="en-GB" sz="1700" dirty="0" err="1"/>
              <a:t>probleemid</a:t>
            </a:r>
            <a:r>
              <a:rPr lang="en-GB" sz="1700" dirty="0"/>
              <a:t> (</a:t>
            </a:r>
            <a:r>
              <a:rPr lang="en-GB" sz="1700" dirty="0" err="1"/>
              <a:t>kraniaalosteopaatia</a:t>
            </a:r>
            <a:r>
              <a:rPr lang="en-GB" sz="1700" dirty="0"/>
              <a:t> </a:t>
            </a:r>
            <a:r>
              <a:rPr lang="en-GB" sz="1700" dirty="0" err="1"/>
              <a:t>valdkond</a:t>
            </a:r>
            <a:r>
              <a:rPr lang="en-GB" sz="1700" dirty="0"/>
              <a:t>);</a:t>
            </a:r>
            <a:endParaRPr lang="et-EE" sz="1700" dirty="0"/>
          </a:p>
          <a:p>
            <a:r>
              <a:rPr lang="en-GB" sz="1700" dirty="0" err="1"/>
              <a:t>Paremal</a:t>
            </a:r>
            <a:r>
              <a:rPr lang="en-GB" sz="1700" dirty="0"/>
              <a:t> pool </a:t>
            </a:r>
            <a:r>
              <a:rPr lang="en-GB" sz="1700" dirty="0" err="1"/>
              <a:t>kaela-õlapiirkonnas</a:t>
            </a:r>
            <a:r>
              <a:rPr lang="en-GB" sz="1700" dirty="0"/>
              <a:t> </a:t>
            </a:r>
            <a:r>
              <a:rPr lang="en-GB" sz="1700" dirty="0" err="1"/>
              <a:t>väljenduv</a:t>
            </a:r>
            <a:r>
              <a:rPr lang="en-GB" sz="1700" dirty="0"/>
              <a:t> </a:t>
            </a:r>
            <a:r>
              <a:rPr lang="en-GB" sz="1700" dirty="0" err="1"/>
              <a:t>valu</a:t>
            </a:r>
            <a:r>
              <a:rPr lang="en-GB" sz="1700" dirty="0"/>
              <a:t> </a:t>
            </a:r>
            <a:r>
              <a:rPr lang="en-GB" sz="1700" dirty="0" err="1"/>
              <a:t>võib</a:t>
            </a:r>
            <a:r>
              <a:rPr lang="en-GB" sz="1700" dirty="0"/>
              <a:t> olla </a:t>
            </a:r>
            <a:r>
              <a:rPr lang="en-GB" sz="1700" dirty="0" err="1"/>
              <a:t>seotud</a:t>
            </a:r>
            <a:r>
              <a:rPr lang="en-GB" sz="1700" dirty="0"/>
              <a:t> </a:t>
            </a:r>
            <a:r>
              <a:rPr lang="en-GB" sz="1700" dirty="0" err="1"/>
              <a:t>maksa</a:t>
            </a:r>
            <a:r>
              <a:rPr lang="en-GB" sz="1700" dirty="0"/>
              <a:t>, </a:t>
            </a:r>
            <a:r>
              <a:rPr lang="en-GB" sz="1700" dirty="0" err="1"/>
              <a:t>sapipõie</a:t>
            </a:r>
            <a:r>
              <a:rPr lang="en-GB" sz="1700" dirty="0"/>
              <a:t> </a:t>
            </a:r>
            <a:r>
              <a:rPr lang="en-GB" sz="1700" dirty="0" err="1"/>
              <a:t>või</a:t>
            </a:r>
            <a:r>
              <a:rPr lang="en-GB" sz="1700" dirty="0"/>
              <a:t> </a:t>
            </a:r>
            <a:r>
              <a:rPr lang="en-GB" sz="1700" dirty="0" err="1"/>
              <a:t>kaksteistsõrmiku</a:t>
            </a:r>
            <a:r>
              <a:rPr lang="et-EE" sz="1700" dirty="0"/>
              <a:t>ga</a:t>
            </a:r>
            <a:r>
              <a:rPr lang="en-GB" sz="1700" dirty="0"/>
              <a:t>;</a:t>
            </a:r>
            <a:endParaRPr lang="et-EE" sz="1700" dirty="0"/>
          </a:p>
          <a:p>
            <a:r>
              <a:rPr lang="en-GB" sz="1700" dirty="0" err="1"/>
              <a:t>Operatsioonijärgsed</a:t>
            </a:r>
            <a:r>
              <a:rPr lang="en-GB" sz="1700" dirty="0"/>
              <a:t> </a:t>
            </a:r>
            <a:r>
              <a:rPr lang="en-GB" sz="1700" dirty="0" err="1"/>
              <a:t>liited</a:t>
            </a:r>
            <a:r>
              <a:rPr lang="en-GB" sz="1700" dirty="0"/>
              <a:t>, mis </a:t>
            </a:r>
            <a:r>
              <a:rPr lang="en-GB" sz="1700" dirty="0" err="1"/>
              <a:t>kisuvad</a:t>
            </a:r>
            <a:r>
              <a:rPr lang="en-GB" sz="1700" dirty="0"/>
              <a:t> </a:t>
            </a:r>
            <a:r>
              <a:rPr lang="en-GB" sz="1700" dirty="0" err="1"/>
              <a:t>fastsia</a:t>
            </a:r>
            <a:r>
              <a:rPr lang="en-GB" sz="1700" dirty="0"/>
              <a:t> </a:t>
            </a:r>
            <a:r>
              <a:rPr lang="en-GB" sz="1700" dirty="0" err="1"/>
              <a:t>kokku</a:t>
            </a:r>
            <a:r>
              <a:rPr lang="en-GB" sz="1700" dirty="0"/>
              <a:t> </a:t>
            </a:r>
            <a:r>
              <a:rPr lang="en-GB" sz="1700" dirty="0" err="1"/>
              <a:t>ning</a:t>
            </a:r>
            <a:r>
              <a:rPr lang="en-GB" sz="1700" dirty="0"/>
              <a:t> </a:t>
            </a:r>
            <a:r>
              <a:rPr lang="en-GB" sz="1700" dirty="0" err="1"/>
              <a:t>tekitavad</a:t>
            </a:r>
            <a:r>
              <a:rPr lang="en-GB" sz="1700" dirty="0"/>
              <a:t> </a:t>
            </a:r>
            <a:r>
              <a:rPr lang="en-GB" sz="1700" dirty="0" err="1"/>
              <a:t>valu</a:t>
            </a:r>
            <a:r>
              <a:rPr lang="et-EE" sz="1700" dirty="0"/>
              <a:t> mujal kehas</a:t>
            </a:r>
            <a:r>
              <a:rPr lang="en-GB" sz="1700" dirty="0"/>
              <a:t>;</a:t>
            </a:r>
          </a:p>
          <a:p>
            <a:r>
              <a:rPr lang="en-GB" sz="1700" dirty="0" err="1"/>
              <a:t>Kaelalihaste</a:t>
            </a:r>
            <a:r>
              <a:rPr lang="en-GB" sz="1700" dirty="0"/>
              <a:t> </a:t>
            </a:r>
            <a:r>
              <a:rPr lang="en-GB" sz="1700" dirty="0" err="1"/>
              <a:t>ülekoormussündroom</a:t>
            </a:r>
            <a:r>
              <a:rPr lang="en-GB" sz="1700" dirty="0"/>
              <a:t> </a:t>
            </a:r>
            <a:r>
              <a:rPr lang="en-GB" sz="1700" dirty="0" err="1"/>
              <a:t>ehk</a:t>
            </a:r>
            <a:r>
              <a:rPr lang="en-GB" sz="1700" dirty="0"/>
              <a:t> </a:t>
            </a:r>
            <a:r>
              <a:rPr lang="en-GB" sz="1700" dirty="0" err="1"/>
              <a:t>nutikael</a:t>
            </a:r>
            <a:r>
              <a:rPr lang="en-GB" sz="1700" dirty="0"/>
              <a:t> </a:t>
            </a:r>
            <a:r>
              <a:rPr lang="et-EE" sz="1700" dirty="0"/>
              <a:t>võib anda valuaistinguid mujal keha;</a:t>
            </a:r>
          </a:p>
          <a:p>
            <a:r>
              <a:rPr lang="en-GB" sz="1700" dirty="0" err="1"/>
              <a:t>Spordialad</a:t>
            </a:r>
            <a:r>
              <a:rPr lang="en-GB" sz="1700" dirty="0"/>
              <a:t>, mis </a:t>
            </a:r>
            <a:r>
              <a:rPr lang="en-GB" sz="1700" dirty="0" err="1"/>
              <a:t>pingestavad</a:t>
            </a:r>
            <a:r>
              <a:rPr lang="en-GB" sz="1700" dirty="0"/>
              <a:t> </a:t>
            </a:r>
            <a:r>
              <a:rPr lang="en-GB" sz="1700" dirty="0" err="1"/>
              <a:t>keha</a:t>
            </a:r>
            <a:r>
              <a:rPr lang="en-GB" sz="1700" dirty="0"/>
              <a:t> eb</a:t>
            </a:r>
            <a:r>
              <a:rPr lang="et-EE" sz="1700" dirty="0"/>
              <a:t>asümmeetriliselt</a:t>
            </a:r>
            <a:r>
              <a:rPr lang="en-GB" sz="1700" dirty="0"/>
              <a:t> </a:t>
            </a:r>
            <a:r>
              <a:rPr lang="en-GB" sz="1700" dirty="0" err="1"/>
              <a:t>ning</a:t>
            </a:r>
            <a:r>
              <a:rPr lang="en-GB" sz="1700" dirty="0"/>
              <a:t> </a:t>
            </a:r>
            <a:r>
              <a:rPr lang="en-GB" sz="1700" dirty="0" err="1"/>
              <a:t>tekitavad</a:t>
            </a:r>
            <a:r>
              <a:rPr lang="en-GB" sz="1700" dirty="0"/>
              <a:t> </a:t>
            </a:r>
            <a:r>
              <a:rPr lang="en-GB" sz="1700" dirty="0" err="1"/>
              <a:t>kroonilisi</a:t>
            </a:r>
            <a:r>
              <a:rPr lang="en-GB" sz="1700" dirty="0"/>
              <a:t> </a:t>
            </a:r>
            <a:r>
              <a:rPr lang="et-EE" sz="1700" dirty="0"/>
              <a:t>pingeseisundeid</a:t>
            </a:r>
            <a:r>
              <a:rPr lang="en-GB" sz="1700" dirty="0"/>
              <a:t> </a:t>
            </a:r>
            <a:r>
              <a:rPr lang="et-EE" sz="1700" dirty="0"/>
              <a:t>kogu kehas;</a:t>
            </a:r>
            <a:endParaRPr lang="en-GB" sz="1700" dirty="0"/>
          </a:p>
          <a:p>
            <a:r>
              <a:rPr lang="en-GB" sz="1700" dirty="0" err="1"/>
              <a:t>Fastsiaalsed</a:t>
            </a:r>
            <a:r>
              <a:rPr lang="en-GB" sz="1700" dirty="0"/>
              <a:t>- </a:t>
            </a:r>
            <a:r>
              <a:rPr lang="en-GB" sz="1700" dirty="0" err="1"/>
              <a:t>ja</a:t>
            </a:r>
            <a:r>
              <a:rPr lang="en-GB" sz="1700" dirty="0"/>
              <a:t> </a:t>
            </a:r>
            <a:r>
              <a:rPr lang="en-GB" sz="1700" dirty="0" err="1"/>
              <a:t>lihaspinged</a:t>
            </a:r>
            <a:r>
              <a:rPr lang="en-GB" sz="1700" dirty="0"/>
              <a:t> </a:t>
            </a:r>
            <a:r>
              <a:rPr lang="en-GB" sz="1700" dirty="0" err="1"/>
              <a:t>rangluude</a:t>
            </a:r>
            <a:r>
              <a:rPr lang="en-GB" sz="1700" dirty="0"/>
              <a:t> </a:t>
            </a:r>
            <a:r>
              <a:rPr lang="en-GB" sz="1700" dirty="0" err="1"/>
              <a:t>piirkonnas</a:t>
            </a:r>
            <a:r>
              <a:rPr lang="et-EE" sz="1700" dirty="0"/>
              <a:t> võivad põhjustada probleeme kätes</a:t>
            </a:r>
            <a:r>
              <a:rPr lang="en-GB" sz="1700" dirty="0"/>
              <a:t>, </a:t>
            </a:r>
            <a:r>
              <a:rPr lang="en-GB" sz="1700" dirty="0" err="1"/>
              <a:t>kuna</a:t>
            </a:r>
            <a:r>
              <a:rPr lang="en-GB" sz="1700" dirty="0"/>
              <a:t> </a:t>
            </a:r>
            <a:r>
              <a:rPr lang="en-GB" sz="1700" dirty="0" err="1"/>
              <a:t>rangluude</a:t>
            </a:r>
            <a:r>
              <a:rPr lang="en-GB" sz="1700" dirty="0"/>
              <a:t> alt </a:t>
            </a:r>
            <a:r>
              <a:rPr lang="en-GB" sz="1700" dirty="0" err="1"/>
              <a:t>liiguvad</a:t>
            </a:r>
            <a:r>
              <a:rPr lang="en-GB" sz="1700" dirty="0"/>
              <a:t> </a:t>
            </a:r>
            <a:r>
              <a:rPr lang="en-GB" sz="1700" dirty="0" err="1"/>
              <a:t>ülajäsemete</a:t>
            </a:r>
            <a:r>
              <a:rPr lang="et-EE" sz="1700" dirty="0"/>
              <a:t> närviteed</a:t>
            </a:r>
            <a:r>
              <a:rPr lang="en-GB" sz="1700" dirty="0"/>
              <a:t> (</a:t>
            </a:r>
            <a:r>
              <a:rPr lang="en-GB" sz="1700" dirty="0" err="1"/>
              <a:t>surinad</a:t>
            </a:r>
            <a:r>
              <a:rPr lang="en-GB" sz="1700" dirty="0"/>
              <a:t> </a:t>
            </a:r>
            <a:r>
              <a:rPr lang="en-GB" sz="1700" dirty="0" err="1"/>
              <a:t>kätes</a:t>
            </a:r>
            <a:r>
              <a:rPr lang="en-GB" sz="1700" dirty="0"/>
              <a:t>, </a:t>
            </a:r>
            <a:r>
              <a:rPr lang="en-GB" sz="1700" dirty="0" err="1"/>
              <a:t>sõrmede</a:t>
            </a:r>
            <a:r>
              <a:rPr lang="en-GB" sz="1700" dirty="0"/>
              <a:t> “</a:t>
            </a:r>
            <a:r>
              <a:rPr lang="en-GB" sz="1700" dirty="0" err="1"/>
              <a:t>suremine</a:t>
            </a:r>
            <a:r>
              <a:rPr lang="en-GB" sz="1700" dirty="0"/>
              <a:t>”)</a:t>
            </a:r>
            <a:r>
              <a:rPr lang="et-EE" sz="1700" dirty="0"/>
              <a:t>;</a:t>
            </a:r>
          </a:p>
          <a:p>
            <a:r>
              <a:rPr lang="et-EE" sz="1700" dirty="0"/>
              <a:t>Vale hingamine ehk kõhuhingamine: kõhulihased on lõtvunud, kõht vajub alla ning tekitab pideva pinge nimmelülidele;</a:t>
            </a:r>
          </a:p>
          <a:p>
            <a:r>
              <a:rPr lang="et-EE" sz="1700" dirty="0"/>
              <a:t>Probleemid alalõualuuliigeses võivad mõjutada vaagnapiirkonda ja vastupidi;</a:t>
            </a:r>
          </a:p>
          <a:p>
            <a:r>
              <a:rPr lang="et-EE" sz="1700" dirty="0"/>
              <a:t>Kroonilised sundasendid ja valed kehaasendid raskuste tõstmisel või sportimisel;</a:t>
            </a:r>
          </a:p>
          <a:p>
            <a:r>
              <a:rPr lang="et-EE" sz="1700" dirty="0"/>
              <a:t>Traumad ja probleemid põlvede ja/või hüppeliigestega võivad fastsiaalsete liinide kaudu tekitada valusid nii vaagnas kui kaelas;</a:t>
            </a:r>
          </a:p>
          <a:p>
            <a:r>
              <a:rPr lang="et-EE" sz="1700" dirty="0"/>
              <a:t>Seljaajukelmete pinged ristluupiirkonnas võivad põhjustada peavalusid;</a:t>
            </a:r>
            <a:endParaRPr lang="fi-FI" sz="1700" dirty="0"/>
          </a:p>
          <a:p>
            <a:r>
              <a:rPr lang="et-EE" sz="1700" dirty="0"/>
              <a:t>Kõhuorganite ja vaagnapiirkonna organite allavajed pingestavad selga ja diafragmat;</a:t>
            </a:r>
          </a:p>
          <a:p>
            <a:r>
              <a:rPr lang="et-EE" sz="1700" dirty="0"/>
              <a:t>Keha fastsiaalse võrgustiku jäikusest tingitud üleüldised lihaspinged, mille põhjuseks on tihti vedelikupuudus ja sellest sõltuvalt fastsiaalsete kihtide loomuliku hõõrdumise häirumine (kleepumine);</a:t>
            </a:r>
          </a:p>
          <a:p>
            <a:r>
              <a:rPr lang="et-EE" sz="1700" dirty="0"/>
              <a:t>Pinged diafragma piirkonnas, mis mõjutavad hingamist;</a:t>
            </a:r>
            <a:endParaRPr lang="en-GB" sz="1700" dirty="0"/>
          </a:p>
          <a:p>
            <a:r>
              <a:rPr lang="en-GB" sz="1700" dirty="0" err="1"/>
              <a:t>Kroonilised</a:t>
            </a:r>
            <a:r>
              <a:rPr lang="en-GB" sz="1700" dirty="0"/>
              <a:t> </a:t>
            </a:r>
            <a:r>
              <a:rPr lang="en-GB" sz="1700" dirty="0" err="1"/>
              <a:t>sundasendid</a:t>
            </a:r>
            <a:r>
              <a:rPr lang="en-GB" sz="1700" dirty="0"/>
              <a:t> </a:t>
            </a:r>
            <a:r>
              <a:rPr lang="en-GB" sz="1700" dirty="0" err="1"/>
              <a:t>ehk</a:t>
            </a:r>
            <a:r>
              <a:rPr lang="en-GB" sz="1700" dirty="0"/>
              <a:t> stress </a:t>
            </a:r>
            <a:r>
              <a:rPr lang="en-GB" sz="1700" dirty="0" err="1"/>
              <a:t>kehakudedele</a:t>
            </a:r>
            <a:r>
              <a:rPr lang="et-EE" sz="1700" dirty="0"/>
              <a:t>: </a:t>
            </a:r>
            <a:r>
              <a:rPr lang="en-GB" sz="1700" dirty="0" err="1"/>
              <a:t>istuv</a:t>
            </a:r>
            <a:r>
              <a:rPr lang="en-GB" sz="1700" dirty="0"/>
              <a:t> </a:t>
            </a:r>
            <a:r>
              <a:rPr lang="en-GB" sz="1700" dirty="0" err="1"/>
              <a:t>eluviis</a:t>
            </a:r>
            <a:r>
              <a:rPr lang="en-GB" sz="1700" dirty="0"/>
              <a:t>, </a:t>
            </a:r>
            <a:r>
              <a:rPr lang="en-GB" sz="1700" dirty="0" err="1"/>
              <a:t>erinevad</a:t>
            </a:r>
            <a:r>
              <a:rPr lang="en-GB" sz="1700" dirty="0"/>
              <a:t> </a:t>
            </a:r>
            <a:r>
              <a:rPr lang="en-GB" sz="1700" dirty="0" err="1"/>
              <a:t>ametid</a:t>
            </a:r>
            <a:r>
              <a:rPr lang="en-GB" sz="1700" dirty="0"/>
              <a:t>, mis </a:t>
            </a:r>
            <a:r>
              <a:rPr lang="en-GB" sz="1700" dirty="0" err="1"/>
              <a:t>nõuavad</a:t>
            </a:r>
            <a:r>
              <a:rPr lang="en-GB" sz="1700" dirty="0"/>
              <a:t> </a:t>
            </a:r>
            <a:r>
              <a:rPr lang="en-GB" sz="1700" dirty="0" err="1"/>
              <a:t>ühekülgset</a:t>
            </a:r>
            <a:r>
              <a:rPr lang="en-GB" sz="1700" dirty="0"/>
              <a:t> </a:t>
            </a:r>
            <a:r>
              <a:rPr lang="en-GB" sz="1700" dirty="0" err="1"/>
              <a:t>asendit</a:t>
            </a:r>
            <a:r>
              <a:rPr lang="en-GB" sz="1700" dirty="0"/>
              <a:t>/</a:t>
            </a:r>
            <a:r>
              <a:rPr lang="en-GB" sz="1700" dirty="0" err="1"/>
              <a:t>liigutust</a:t>
            </a:r>
            <a:r>
              <a:rPr lang="en-GB" sz="1700" dirty="0"/>
              <a:t>, </a:t>
            </a:r>
            <a:r>
              <a:rPr lang="en-GB" sz="1700" dirty="0" err="1"/>
              <a:t>pidev</a:t>
            </a:r>
            <a:r>
              <a:rPr lang="en-GB" sz="1700" dirty="0"/>
              <a:t> </a:t>
            </a:r>
            <a:r>
              <a:rPr lang="en-GB" sz="1700" dirty="0" err="1"/>
              <a:t>töö</a:t>
            </a:r>
            <a:r>
              <a:rPr lang="en-GB" sz="1700" dirty="0"/>
              <a:t> </a:t>
            </a:r>
            <a:r>
              <a:rPr lang="en-GB" sz="1700" dirty="0" err="1"/>
              <a:t>arvutis</a:t>
            </a:r>
            <a:r>
              <a:rPr lang="en-GB" sz="1700" dirty="0"/>
              <a:t> </a:t>
            </a:r>
            <a:r>
              <a:rPr lang="en-GB" sz="1700" dirty="0" err="1"/>
              <a:t>jms</a:t>
            </a:r>
            <a:r>
              <a:rPr lang="en-GB" sz="1700" dirty="0"/>
              <a:t>, </a:t>
            </a:r>
            <a:r>
              <a:rPr lang="en-GB" sz="1700" dirty="0" err="1"/>
              <a:t>kuna</a:t>
            </a:r>
            <a:r>
              <a:rPr lang="en-GB" sz="1700" dirty="0"/>
              <a:t> </a:t>
            </a:r>
            <a:r>
              <a:rPr lang="en-GB" sz="1700" dirty="0" err="1"/>
              <a:t>fastsiasse</a:t>
            </a:r>
            <a:r>
              <a:rPr lang="en-GB" sz="1700" dirty="0"/>
              <a:t> </a:t>
            </a:r>
            <a:r>
              <a:rPr lang="en-GB" sz="1700" dirty="0" err="1"/>
              <a:t>tekib</a:t>
            </a:r>
            <a:r>
              <a:rPr lang="en-GB" sz="1700" dirty="0"/>
              <a:t> </a:t>
            </a:r>
            <a:r>
              <a:rPr lang="en-GB" sz="1700" dirty="0" err="1"/>
              <a:t>pideva</a:t>
            </a:r>
            <a:r>
              <a:rPr lang="en-GB" sz="1700" dirty="0"/>
              <a:t> </a:t>
            </a:r>
            <a:r>
              <a:rPr lang="en-GB" sz="1700" dirty="0" err="1"/>
              <a:t>kehaasendi</a:t>
            </a:r>
            <a:r>
              <a:rPr lang="en-GB" sz="1700" dirty="0"/>
              <a:t> </a:t>
            </a:r>
            <a:r>
              <a:rPr lang="en-GB" sz="1700" dirty="0" err="1"/>
              <a:t>mälu</a:t>
            </a:r>
            <a:r>
              <a:rPr lang="en-GB" sz="1700" dirty="0"/>
              <a:t> </a:t>
            </a:r>
            <a:r>
              <a:rPr lang="en-GB" sz="1700" dirty="0" err="1"/>
              <a:t>ning</a:t>
            </a:r>
            <a:r>
              <a:rPr lang="en-GB" sz="1700" dirty="0"/>
              <a:t> </a:t>
            </a:r>
            <a:r>
              <a:rPr lang="en-GB" sz="1700" dirty="0" err="1"/>
              <a:t>ajapikku</a:t>
            </a:r>
            <a:r>
              <a:rPr lang="en-GB" sz="1700" dirty="0"/>
              <a:t> </a:t>
            </a:r>
            <a:r>
              <a:rPr lang="et-EE" sz="1700" dirty="0"/>
              <a:t>areneb sellest </a:t>
            </a:r>
            <a:r>
              <a:rPr lang="en-GB" sz="1700" dirty="0" err="1"/>
              <a:t>valuaisting</a:t>
            </a:r>
            <a:r>
              <a:rPr lang="en-GB" sz="1700" dirty="0"/>
              <a:t>;</a:t>
            </a:r>
            <a:endParaRPr lang="en-GB" sz="1600" dirty="0">
              <a:latin typeface="+mj-lt"/>
            </a:endParaRPr>
          </a:p>
        </p:txBody>
      </p:sp>
    </p:spTree>
    <p:extLst>
      <p:ext uri="{BB962C8B-B14F-4D97-AF65-F5344CB8AC3E}">
        <p14:creationId xmlns:p14="http://schemas.microsoft.com/office/powerpoint/2010/main" val="1808518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6A3AB5A-8FE5-4416-AC98-6869076323FB}"/>
              </a:ext>
            </a:extLst>
          </p:cNvPr>
          <p:cNvSpPr/>
          <p:nvPr/>
        </p:nvSpPr>
        <p:spPr>
          <a:xfrm>
            <a:off x="800100" y="400948"/>
            <a:ext cx="10591800" cy="1015663"/>
          </a:xfrm>
          <a:prstGeom prst="rect">
            <a:avLst/>
          </a:prstGeom>
          <a:blipFill>
            <a:blip r:embed="rId2">
              <a:extLst>
                <a:ext uri="{BEBA8EAE-BF5A-486C-A8C5-ECC9F3942E4B}">
                  <a14:imgProps xmlns:a14="http://schemas.microsoft.com/office/drawing/2010/main">
                    <a14:imgLayer r:embed="rId3">
                      <a14:imgEffect>
                        <a14:artisticPastelsSmooth/>
                      </a14:imgEffect>
                    </a14:imgLayer>
                  </a14:imgProps>
                </a:ext>
              </a:extLst>
            </a:blip>
            <a:tile tx="0" ty="0" sx="100000" sy="100000" flip="none" algn="tl"/>
          </a:blipFill>
        </p:spPr>
        <p:txBody>
          <a:bodyPr wrap="square">
            <a:spAutoFit/>
          </a:bodyPr>
          <a:lstStyle/>
          <a:p>
            <a:r>
              <a:rPr lang="et-EE" sz="2000" b="1" dirty="0">
                <a:solidFill>
                  <a:srgbClr val="333333"/>
                </a:solidFill>
                <a:latin typeface="Roboto"/>
              </a:rPr>
              <a:t>OSTEOPAATIA</a:t>
            </a:r>
            <a:r>
              <a:rPr lang="en-GB" sz="2000" dirty="0">
                <a:solidFill>
                  <a:srgbClr val="333333"/>
                </a:solidFill>
                <a:latin typeface="Roboto"/>
              </a:rPr>
              <a:t> </a:t>
            </a:r>
            <a:r>
              <a:rPr lang="en-GB" sz="2000" dirty="0" err="1">
                <a:solidFill>
                  <a:srgbClr val="333333"/>
                </a:solidFill>
                <a:latin typeface="Roboto"/>
              </a:rPr>
              <a:t>alusepanijaks</a:t>
            </a:r>
            <a:r>
              <a:rPr lang="en-GB" sz="2000" dirty="0">
                <a:solidFill>
                  <a:srgbClr val="333333"/>
                </a:solidFill>
                <a:latin typeface="Roboto"/>
              </a:rPr>
              <a:t> </a:t>
            </a:r>
            <a:r>
              <a:rPr lang="en-GB" sz="2000" dirty="0" err="1">
                <a:solidFill>
                  <a:srgbClr val="333333"/>
                </a:solidFill>
                <a:latin typeface="Roboto"/>
              </a:rPr>
              <a:t>peetakse</a:t>
            </a:r>
            <a:r>
              <a:rPr lang="en-GB" sz="2000" dirty="0">
                <a:solidFill>
                  <a:srgbClr val="333333"/>
                </a:solidFill>
                <a:latin typeface="Roboto"/>
              </a:rPr>
              <a:t> </a:t>
            </a:r>
            <a:r>
              <a:rPr lang="en-GB" sz="2000" dirty="0" err="1">
                <a:solidFill>
                  <a:srgbClr val="333333"/>
                </a:solidFill>
                <a:latin typeface="Roboto"/>
              </a:rPr>
              <a:t>Ameerika</a:t>
            </a:r>
            <a:r>
              <a:rPr lang="en-GB" sz="2000" dirty="0">
                <a:solidFill>
                  <a:srgbClr val="333333"/>
                </a:solidFill>
                <a:latin typeface="Roboto"/>
              </a:rPr>
              <a:t> </a:t>
            </a:r>
            <a:r>
              <a:rPr lang="en-GB" sz="2000" dirty="0" err="1">
                <a:solidFill>
                  <a:srgbClr val="333333"/>
                </a:solidFill>
                <a:latin typeface="Roboto"/>
              </a:rPr>
              <a:t>arsti</a:t>
            </a:r>
            <a:r>
              <a:rPr lang="en-GB" sz="2000" dirty="0">
                <a:solidFill>
                  <a:srgbClr val="333333"/>
                </a:solidFill>
                <a:latin typeface="Roboto"/>
              </a:rPr>
              <a:t> </a:t>
            </a:r>
            <a:r>
              <a:rPr lang="en-GB" sz="2000" b="1" dirty="0" err="1">
                <a:solidFill>
                  <a:srgbClr val="333333"/>
                </a:solidFill>
                <a:latin typeface="Roboto"/>
              </a:rPr>
              <a:t>dr.</a:t>
            </a:r>
            <a:r>
              <a:rPr lang="en-GB" sz="2000" b="1" dirty="0">
                <a:solidFill>
                  <a:srgbClr val="333333"/>
                </a:solidFill>
                <a:latin typeface="Roboto"/>
              </a:rPr>
              <a:t> </a:t>
            </a:r>
            <a:r>
              <a:rPr lang="et-EE" sz="2000" b="1" dirty="0">
                <a:solidFill>
                  <a:srgbClr val="333333"/>
                </a:solidFill>
                <a:latin typeface="Roboto"/>
              </a:rPr>
              <a:t>ANDREW</a:t>
            </a:r>
            <a:r>
              <a:rPr lang="en-GB" sz="2000" b="1" dirty="0">
                <a:solidFill>
                  <a:srgbClr val="333333"/>
                </a:solidFill>
                <a:latin typeface="Roboto"/>
              </a:rPr>
              <a:t> </a:t>
            </a:r>
            <a:r>
              <a:rPr lang="et-EE" sz="2000" b="1" dirty="0">
                <a:solidFill>
                  <a:srgbClr val="333333"/>
                </a:solidFill>
                <a:latin typeface="Roboto"/>
              </a:rPr>
              <a:t>TAYLOR</a:t>
            </a:r>
            <a:r>
              <a:rPr lang="en-GB" sz="2000" b="1" dirty="0">
                <a:solidFill>
                  <a:srgbClr val="333333"/>
                </a:solidFill>
                <a:latin typeface="Roboto"/>
              </a:rPr>
              <a:t> S</a:t>
            </a:r>
            <a:r>
              <a:rPr lang="et-EE" sz="2000" b="1" dirty="0">
                <a:solidFill>
                  <a:srgbClr val="333333"/>
                </a:solidFill>
                <a:latin typeface="Roboto"/>
              </a:rPr>
              <a:t>TILL</a:t>
            </a:r>
            <a:r>
              <a:rPr lang="en-GB" sz="2000" dirty="0">
                <a:solidFill>
                  <a:srgbClr val="333333"/>
                </a:solidFill>
                <a:latin typeface="Roboto"/>
              </a:rPr>
              <a:t>´</a:t>
            </a:r>
            <a:r>
              <a:rPr lang="en-GB" sz="2000" dirty="0" err="1">
                <a:solidFill>
                  <a:srgbClr val="333333"/>
                </a:solidFill>
                <a:latin typeface="Roboto"/>
              </a:rPr>
              <a:t>i</a:t>
            </a:r>
            <a:r>
              <a:rPr lang="en-GB" sz="2000" dirty="0">
                <a:solidFill>
                  <a:srgbClr val="333333"/>
                </a:solidFill>
                <a:latin typeface="Roboto"/>
              </a:rPr>
              <a:t> (1828–1917) </a:t>
            </a:r>
            <a:r>
              <a:rPr lang="en-GB" sz="2000" dirty="0" err="1">
                <a:solidFill>
                  <a:srgbClr val="333333"/>
                </a:solidFill>
                <a:latin typeface="Roboto"/>
              </a:rPr>
              <a:t>ning</a:t>
            </a:r>
            <a:r>
              <a:rPr lang="en-GB" sz="2000" dirty="0">
                <a:solidFill>
                  <a:srgbClr val="333333"/>
                </a:solidFill>
                <a:latin typeface="Roboto"/>
              </a:rPr>
              <a:t> </a:t>
            </a:r>
            <a:r>
              <a:rPr lang="en-GB" sz="2000" dirty="0" err="1">
                <a:solidFill>
                  <a:srgbClr val="333333"/>
                </a:solidFill>
                <a:latin typeface="Roboto"/>
              </a:rPr>
              <a:t>osteopaatia</a:t>
            </a:r>
            <a:r>
              <a:rPr lang="en-GB" sz="2000" dirty="0">
                <a:solidFill>
                  <a:srgbClr val="333333"/>
                </a:solidFill>
                <a:latin typeface="Roboto"/>
              </a:rPr>
              <a:t> </a:t>
            </a:r>
            <a:r>
              <a:rPr lang="en-GB" sz="2000" dirty="0" err="1">
                <a:solidFill>
                  <a:srgbClr val="333333"/>
                </a:solidFill>
                <a:latin typeface="Roboto"/>
              </a:rPr>
              <a:t>algusaastaks</a:t>
            </a:r>
            <a:r>
              <a:rPr lang="en-GB" sz="2000" dirty="0">
                <a:solidFill>
                  <a:srgbClr val="333333"/>
                </a:solidFill>
                <a:latin typeface="Roboto"/>
              </a:rPr>
              <a:t> 1874, mil </a:t>
            </a:r>
            <a:r>
              <a:rPr lang="en-GB" sz="2000" dirty="0" err="1">
                <a:solidFill>
                  <a:srgbClr val="333333"/>
                </a:solidFill>
                <a:latin typeface="Roboto"/>
              </a:rPr>
              <a:t>dr.</a:t>
            </a:r>
            <a:r>
              <a:rPr lang="en-GB" sz="2000" dirty="0">
                <a:solidFill>
                  <a:srgbClr val="333333"/>
                </a:solidFill>
                <a:latin typeface="Roboto"/>
              </a:rPr>
              <a:t> Still </a:t>
            </a:r>
            <a:r>
              <a:rPr lang="en-GB" sz="2000" dirty="0" err="1">
                <a:solidFill>
                  <a:srgbClr val="333333"/>
                </a:solidFill>
                <a:latin typeface="Roboto"/>
              </a:rPr>
              <a:t>hakkas</a:t>
            </a:r>
            <a:r>
              <a:rPr lang="en-GB" sz="2000" dirty="0">
                <a:solidFill>
                  <a:srgbClr val="333333"/>
                </a:solidFill>
                <a:latin typeface="Roboto"/>
              </a:rPr>
              <a:t> </a:t>
            </a:r>
            <a:r>
              <a:rPr lang="en-GB" sz="2000" dirty="0" err="1">
                <a:solidFill>
                  <a:srgbClr val="333333"/>
                </a:solidFill>
                <a:latin typeface="Roboto"/>
              </a:rPr>
              <a:t>rakendama</a:t>
            </a:r>
            <a:r>
              <a:rPr lang="en-GB" sz="2000" dirty="0">
                <a:solidFill>
                  <a:srgbClr val="333333"/>
                </a:solidFill>
                <a:latin typeface="Roboto"/>
              </a:rPr>
              <a:t> </a:t>
            </a:r>
            <a:r>
              <a:rPr lang="en-GB" sz="2000" dirty="0" err="1">
                <a:solidFill>
                  <a:srgbClr val="333333"/>
                </a:solidFill>
                <a:latin typeface="Roboto"/>
              </a:rPr>
              <a:t>ravipõhimõtet</a:t>
            </a:r>
            <a:r>
              <a:rPr lang="en-GB" sz="2000" dirty="0">
                <a:solidFill>
                  <a:srgbClr val="333333"/>
                </a:solidFill>
                <a:latin typeface="Roboto"/>
              </a:rPr>
              <a:t>, </a:t>
            </a:r>
            <a:r>
              <a:rPr lang="en-GB" sz="2000" dirty="0" err="1">
                <a:solidFill>
                  <a:srgbClr val="333333"/>
                </a:solidFill>
                <a:latin typeface="Roboto"/>
              </a:rPr>
              <a:t>mille</a:t>
            </a:r>
            <a:r>
              <a:rPr lang="en-GB" sz="2000" dirty="0">
                <a:solidFill>
                  <a:srgbClr val="333333"/>
                </a:solidFill>
                <a:latin typeface="Roboto"/>
              </a:rPr>
              <a:t> </a:t>
            </a:r>
            <a:r>
              <a:rPr lang="en-GB" sz="2000" dirty="0" err="1">
                <a:solidFill>
                  <a:srgbClr val="333333"/>
                </a:solidFill>
                <a:latin typeface="Roboto"/>
              </a:rPr>
              <a:t>nimetas</a:t>
            </a:r>
            <a:r>
              <a:rPr lang="en-GB" sz="2000" dirty="0">
                <a:solidFill>
                  <a:srgbClr val="333333"/>
                </a:solidFill>
                <a:latin typeface="Roboto"/>
              </a:rPr>
              <a:t> </a:t>
            </a:r>
            <a:r>
              <a:rPr lang="en-GB" sz="2000" dirty="0" err="1">
                <a:solidFill>
                  <a:srgbClr val="333333"/>
                </a:solidFill>
                <a:latin typeface="Roboto"/>
              </a:rPr>
              <a:t>osteopaatiaks</a:t>
            </a:r>
            <a:r>
              <a:rPr lang="et-EE" sz="2000" dirty="0">
                <a:solidFill>
                  <a:srgbClr val="333333"/>
                </a:solidFill>
                <a:latin typeface="Roboto"/>
              </a:rPr>
              <a:t> </a:t>
            </a:r>
            <a:r>
              <a:rPr lang="en-GB" sz="2000" dirty="0">
                <a:solidFill>
                  <a:srgbClr val="333333"/>
                </a:solidFill>
                <a:latin typeface="Roboto"/>
              </a:rPr>
              <a:t>(</a:t>
            </a:r>
            <a:r>
              <a:rPr lang="en-GB" sz="2000" dirty="0" err="1">
                <a:solidFill>
                  <a:srgbClr val="333333"/>
                </a:solidFill>
                <a:latin typeface="Roboto"/>
              </a:rPr>
              <a:t>kreeka</a:t>
            </a:r>
            <a:r>
              <a:rPr lang="en-GB" sz="2000" dirty="0">
                <a:solidFill>
                  <a:srgbClr val="333333"/>
                </a:solidFill>
                <a:latin typeface="Roboto"/>
              </a:rPr>
              <a:t> k. </a:t>
            </a:r>
            <a:r>
              <a:rPr lang="en-GB" sz="2000" i="1" dirty="0">
                <a:solidFill>
                  <a:srgbClr val="333333"/>
                </a:solidFill>
                <a:latin typeface="Roboto"/>
              </a:rPr>
              <a:t>osteon</a:t>
            </a:r>
            <a:r>
              <a:rPr lang="en-GB" sz="2000" dirty="0">
                <a:solidFill>
                  <a:srgbClr val="333333"/>
                </a:solidFill>
                <a:latin typeface="Roboto"/>
              </a:rPr>
              <a:t> – </a:t>
            </a:r>
            <a:r>
              <a:rPr lang="en-GB" sz="2000" dirty="0" err="1">
                <a:solidFill>
                  <a:srgbClr val="333333"/>
                </a:solidFill>
                <a:latin typeface="Roboto"/>
              </a:rPr>
              <a:t>luu</a:t>
            </a:r>
            <a:r>
              <a:rPr lang="en-GB" sz="2000" dirty="0">
                <a:solidFill>
                  <a:srgbClr val="333333"/>
                </a:solidFill>
                <a:latin typeface="Roboto"/>
              </a:rPr>
              <a:t>, </a:t>
            </a:r>
            <a:r>
              <a:rPr lang="en-GB" sz="2000" i="1" dirty="0">
                <a:solidFill>
                  <a:srgbClr val="333333"/>
                </a:solidFill>
                <a:latin typeface="Roboto"/>
              </a:rPr>
              <a:t>pathos</a:t>
            </a:r>
            <a:r>
              <a:rPr lang="en-GB" sz="2000" dirty="0">
                <a:solidFill>
                  <a:srgbClr val="333333"/>
                </a:solidFill>
                <a:latin typeface="Roboto"/>
              </a:rPr>
              <a:t> – </a:t>
            </a:r>
            <a:r>
              <a:rPr lang="en-GB" sz="2000" dirty="0" err="1">
                <a:solidFill>
                  <a:srgbClr val="333333"/>
                </a:solidFill>
                <a:latin typeface="Roboto"/>
              </a:rPr>
              <a:t>haigus</a:t>
            </a:r>
            <a:r>
              <a:rPr lang="en-GB" sz="2000" dirty="0">
                <a:solidFill>
                  <a:srgbClr val="333333"/>
                </a:solidFill>
                <a:latin typeface="Roboto"/>
              </a:rPr>
              <a:t>).</a:t>
            </a:r>
            <a:endParaRPr lang="en-GB" sz="2000" dirty="0"/>
          </a:p>
        </p:txBody>
      </p:sp>
      <p:sp>
        <p:nvSpPr>
          <p:cNvPr id="6" name="Rectangle 5">
            <a:extLst>
              <a:ext uri="{FF2B5EF4-FFF2-40B4-BE49-F238E27FC236}">
                <a16:creationId xmlns:a16="http://schemas.microsoft.com/office/drawing/2014/main" id="{5CE4C51A-49A0-47D4-A047-30DF54D37688}"/>
              </a:ext>
            </a:extLst>
          </p:cNvPr>
          <p:cNvSpPr/>
          <p:nvPr/>
        </p:nvSpPr>
        <p:spPr>
          <a:xfrm>
            <a:off x="876300" y="1996519"/>
            <a:ext cx="6096000" cy="2554545"/>
          </a:xfrm>
          <a:prstGeom prst="rect">
            <a:avLst/>
          </a:prstGeom>
          <a:blipFill>
            <a:blip r:embed="rId2">
              <a:extLst>
                <a:ext uri="{BEBA8EAE-BF5A-486C-A8C5-ECC9F3942E4B}">
                  <a14:imgProps xmlns:a14="http://schemas.microsoft.com/office/drawing/2010/main">
                    <a14:imgLayer r:embed="rId3">
                      <a14:imgEffect>
                        <a14:artisticPastelsSmooth/>
                      </a14:imgEffect>
                    </a14:imgLayer>
                  </a14:imgProps>
                </a:ext>
              </a:extLst>
            </a:blip>
            <a:tile tx="0" ty="0" sx="100000" sy="100000" flip="none" algn="tl"/>
          </a:blipFill>
        </p:spPr>
        <p:txBody>
          <a:bodyPr>
            <a:spAutoFit/>
          </a:bodyPr>
          <a:lstStyle/>
          <a:p>
            <a:endParaRPr lang="et-EE" sz="2000" dirty="0">
              <a:solidFill>
                <a:srgbClr val="333333"/>
              </a:solidFill>
              <a:latin typeface="Roboto"/>
            </a:endParaRPr>
          </a:p>
          <a:p>
            <a:r>
              <a:rPr lang="en-GB" sz="2000" dirty="0">
                <a:solidFill>
                  <a:srgbClr val="333333"/>
                </a:solidFill>
                <a:latin typeface="Roboto"/>
              </a:rPr>
              <a:t>Andrew Taylor Still </a:t>
            </a:r>
            <a:r>
              <a:rPr lang="en-GB" sz="2000" dirty="0" err="1">
                <a:solidFill>
                  <a:srgbClr val="333333"/>
                </a:solidFill>
                <a:latin typeface="Roboto"/>
              </a:rPr>
              <a:t>sündis</a:t>
            </a:r>
            <a:r>
              <a:rPr lang="en-GB" sz="2000" dirty="0">
                <a:solidFill>
                  <a:srgbClr val="333333"/>
                </a:solidFill>
                <a:latin typeface="Roboto"/>
              </a:rPr>
              <a:t> Lee </a:t>
            </a:r>
            <a:r>
              <a:rPr lang="en-GB" sz="2000" dirty="0" err="1">
                <a:solidFill>
                  <a:srgbClr val="333333"/>
                </a:solidFill>
                <a:latin typeface="Roboto"/>
              </a:rPr>
              <a:t>maakonnas</a:t>
            </a:r>
            <a:r>
              <a:rPr lang="en-GB" sz="2000" dirty="0">
                <a:solidFill>
                  <a:srgbClr val="333333"/>
                </a:solidFill>
                <a:latin typeface="Roboto"/>
              </a:rPr>
              <a:t> Virginias 1820.aastal. Ta </a:t>
            </a:r>
            <a:r>
              <a:rPr lang="en-GB" sz="2000" dirty="0" err="1">
                <a:solidFill>
                  <a:srgbClr val="333333"/>
                </a:solidFill>
                <a:latin typeface="Roboto"/>
              </a:rPr>
              <a:t>oli</a:t>
            </a:r>
            <a:r>
              <a:rPr lang="en-GB" sz="2000" dirty="0">
                <a:solidFill>
                  <a:srgbClr val="333333"/>
                </a:solidFill>
                <a:latin typeface="Roboto"/>
              </a:rPr>
              <a:t> </a:t>
            </a:r>
            <a:r>
              <a:rPr lang="en-GB" sz="2000" dirty="0" err="1">
                <a:solidFill>
                  <a:srgbClr val="333333"/>
                </a:solidFill>
                <a:latin typeface="Roboto"/>
              </a:rPr>
              <a:t>vabamõtleja</a:t>
            </a:r>
            <a:r>
              <a:rPr lang="en-GB" sz="2000" dirty="0">
                <a:solidFill>
                  <a:srgbClr val="333333"/>
                </a:solidFill>
                <a:latin typeface="Roboto"/>
              </a:rPr>
              <a:t>, </a:t>
            </a:r>
            <a:r>
              <a:rPr lang="en-GB" sz="2000" dirty="0" err="1">
                <a:solidFill>
                  <a:srgbClr val="333333"/>
                </a:solidFill>
                <a:latin typeface="Roboto"/>
              </a:rPr>
              <a:t>julge</a:t>
            </a:r>
            <a:r>
              <a:rPr lang="en-GB" sz="2000" dirty="0">
                <a:solidFill>
                  <a:srgbClr val="333333"/>
                </a:solidFill>
                <a:latin typeface="Roboto"/>
              </a:rPr>
              <a:t> </a:t>
            </a:r>
            <a:r>
              <a:rPr lang="en-GB" sz="2000" dirty="0" err="1">
                <a:solidFill>
                  <a:srgbClr val="333333"/>
                </a:solidFill>
                <a:latin typeface="Roboto"/>
              </a:rPr>
              <a:t>ja</a:t>
            </a:r>
            <a:r>
              <a:rPr lang="en-GB" sz="2000" dirty="0">
                <a:solidFill>
                  <a:srgbClr val="333333"/>
                </a:solidFill>
                <a:latin typeface="Roboto"/>
              </a:rPr>
              <a:t> </a:t>
            </a:r>
            <a:r>
              <a:rPr lang="en-GB" sz="2000" dirty="0" err="1">
                <a:solidFill>
                  <a:srgbClr val="333333"/>
                </a:solidFill>
                <a:latin typeface="Roboto"/>
              </a:rPr>
              <a:t>kaastundliku</a:t>
            </a:r>
            <a:r>
              <a:rPr lang="en-GB" sz="2000" dirty="0">
                <a:solidFill>
                  <a:srgbClr val="333333"/>
                </a:solidFill>
                <a:latin typeface="Roboto"/>
              </a:rPr>
              <a:t> </a:t>
            </a:r>
            <a:r>
              <a:rPr lang="en-GB" sz="2000" dirty="0" err="1">
                <a:solidFill>
                  <a:srgbClr val="333333"/>
                </a:solidFill>
                <a:latin typeface="Roboto"/>
              </a:rPr>
              <a:t>südamega</a:t>
            </a:r>
            <a:r>
              <a:rPr lang="en-GB" sz="2000" dirty="0">
                <a:solidFill>
                  <a:srgbClr val="333333"/>
                </a:solidFill>
                <a:latin typeface="Roboto"/>
              </a:rPr>
              <a:t>. </a:t>
            </a:r>
            <a:r>
              <a:rPr lang="en-GB" sz="2000" dirty="0" err="1">
                <a:solidFill>
                  <a:srgbClr val="333333"/>
                </a:solidFill>
                <a:latin typeface="Roboto"/>
              </a:rPr>
              <a:t>Kodusõja</a:t>
            </a:r>
            <a:r>
              <a:rPr lang="en-GB" sz="2000" dirty="0">
                <a:solidFill>
                  <a:srgbClr val="333333"/>
                </a:solidFill>
                <a:latin typeface="Roboto"/>
              </a:rPr>
              <a:t> </a:t>
            </a:r>
            <a:r>
              <a:rPr lang="en-GB" sz="2000" dirty="0" err="1">
                <a:solidFill>
                  <a:srgbClr val="333333"/>
                </a:solidFill>
                <a:latin typeface="Roboto"/>
              </a:rPr>
              <a:t>ajal</a:t>
            </a:r>
            <a:r>
              <a:rPr lang="en-GB" sz="2000" dirty="0">
                <a:solidFill>
                  <a:srgbClr val="333333"/>
                </a:solidFill>
                <a:latin typeface="Roboto"/>
              </a:rPr>
              <a:t> </a:t>
            </a:r>
            <a:r>
              <a:rPr lang="en-GB" sz="2000" dirty="0" err="1">
                <a:solidFill>
                  <a:srgbClr val="333333"/>
                </a:solidFill>
                <a:latin typeface="Roboto"/>
              </a:rPr>
              <a:t>töötas</a:t>
            </a:r>
            <a:r>
              <a:rPr lang="en-GB" sz="2000" dirty="0">
                <a:solidFill>
                  <a:srgbClr val="333333"/>
                </a:solidFill>
                <a:latin typeface="Roboto"/>
              </a:rPr>
              <a:t> ta </a:t>
            </a:r>
            <a:r>
              <a:rPr lang="en-GB" sz="2000" dirty="0" err="1">
                <a:solidFill>
                  <a:srgbClr val="333333"/>
                </a:solidFill>
                <a:latin typeface="Roboto"/>
              </a:rPr>
              <a:t>kirurgina</a:t>
            </a:r>
            <a:r>
              <a:rPr lang="en-GB" sz="2000" dirty="0">
                <a:solidFill>
                  <a:srgbClr val="333333"/>
                </a:solidFill>
                <a:latin typeface="Roboto"/>
              </a:rPr>
              <a:t> </a:t>
            </a:r>
            <a:r>
              <a:rPr lang="en-GB" sz="2000" dirty="0" err="1">
                <a:solidFill>
                  <a:srgbClr val="333333"/>
                </a:solidFill>
                <a:latin typeface="Roboto"/>
              </a:rPr>
              <a:t>ja</a:t>
            </a:r>
            <a:r>
              <a:rPr lang="en-GB" sz="2000" dirty="0">
                <a:solidFill>
                  <a:srgbClr val="333333"/>
                </a:solidFill>
                <a:latin typeface="Roboto"/>
              </a:rPr>
              <a:t> </a:t>
            </a:r>
            <a:r>
              <a:rPr lang="en-GB" sz="2000" dirty="0" err="1">
                <a:solidFill>
                  <a:srgbClr val="333333"/>
                </a:solidFill>
                <a:latin typeface="Roboto"/>
              </a:rPr>
              <a:t>tundis</a:t>
            </a:r>
            <a:r>
              <a:rPr lang="en-GB" sz="2000" dirty="0">
                <a:solidFill>
                  <a:srgbClr val="333333"/>
                </a:solidFill>
                <a:latin typeface="Roboto"/>
              </a:rPr>
              <a:t> </a:t>
            </a:r>
            <a:r>
              <a:rPr lang="en-GB" sz="2000" dirty="0" err="1">
                <a:solidFill>
                  <a:srgbClr val="333333"/>
                </a:solidFill>
                <a:latin typeface="Roboto"/>
              </a:rPr>
              <a:t>väga</a:t>
            </a:r>
            <a:r>
              <a:rPr lang="en-GB" sz="2000" dirty="0">
                <a:solidFill>
                  <a:srgbClr val="333333"/>
                </a:solidFill>
                <a:latin typeface="Roboto"/>
              </a:rPr>
              <a:t> </a:t>
            </a:r>
            <a:r>
              <a:rPr lang="en-GB" sz="2000" dirty="0" err="1">
                <a:solidFill>
                  <a:srgbClr val="333333"/>
                </a:solidFill>
                <a:latin typeface="Roboto"/>
              </a:rPr>
              <a:t>hästi</a:t>
            </a:r>
            <a:r>
              <a:rPr lang="en-GB" sz="2000" dirty="0">
                <a:solidFill>
                  <a:srgbClr val="333333"/>
                </a:solidFill>
                <a:latin typeface="Roboto"/>
              </a:rPr>
              <a:t> </a:t>
            </a:r>
            <a:r>
              <a:rPr lang="en-GB" sz="2000" dirty="0" err="1">
                <a:solidFill>
                  <a:srgbClr val="333333"/>
                </a:solidFill>
                <a:latin typeface="Roboto"/>
              </a:rPr>
              <a:t>inimese</a:t>
            </a:r>
            <a:r>
              <a:rPr lang="en-GB" sz="2000" dirty="0">
                <a:solidFill>
                  <a:srgbClr val="333333"/>
                </a:solidFill>
                <a:latin typeface="Roboto"/>
              </a:rPr>
              <a:t> </a:t>
            </a:r>
            <a:r>
              <a:rPr lang="en-GB" sz="2000" dirty="0" err="1">
                <a:solidFill>
                  <a:srgbClr val="333333"/>
                </a:solidFill>
                <a:latin typeface="Roboto"/>
              </a:rPr>
              <a:t>anatoomiat</a:t>
            </a:r>
            <a:r>
              <a:rPr lang="en-GB" sz="2000" dirty="0">
                <a:solidFill>
                  <a:srgbClr val="333333"/>
                </a:solidFill>
                <a:latin typeface="Roboto"/>
              </a:rPr>
              <a:t>. </a:t>
            </a:r>
            <a:r>
              <a:rPr lang="en-GB" sz="2000" dirty="0" err="1">
                <a:solidFill>
                  <a:srgbClr val="333333"/>
                </a:solidFill>
                <a:latin typeface="Roboto"/>
              </a:rPr>
              <a:t>Eriliselt</a:t>
            </a:r>
            <a:r>
              <a:rPr lang="en-GB" sz="2000" dirty="0">
                <a:solidFill>
                  <a:srgbClr val="333333"/>
                </a:solidFill>
                <a:latin typeface="Roboto"/>
              </a:rPr>
              <a:t> </a:t>
            </a:r>
            <a:r>
              <a:rPr lang="en-GB" sz="2000" dirty="0" err="1">
                <a:solidFill>
                  <a:srgbClr val="333333"/>
                </a:solidFill>
                <a:latin typeface="Roboto"/>
              </a:rPr>
              <a:t>huvitus</a:t>
            </a:r>
            <a:r>
              <a:rPr lang="en-GB" sz="2000" dirty="0">
                <a:solidFill>
                  <a:srgbClr val="333333"/>
                </a:solidFill>
                <a:latin typeface="Roboto"/>
              </a:rPr>
              <a:t> ta </a:t>
            </a:r>
            <a:r>
              <a:rPr lang="et-EE" sz="2000" b="1" dirty="0">
                <a:solidFill>
                  <a:srgbClr val="333333"/>
                </a:solidFill>
                <a:latin typeface="Roboto"/>
              </a:rPr>
              <a:t>FASTSIAST</a:t>
            </a:r>
            <a:r>
              <a:rPr lang="en-GB" sz="2000" dirty="0">
                <a:solidFill>
                  <a:srgbClr val="333333"/>
                </a:solidFill>
                <a:latin typeface="Roboto"/>
              </a:rPr>
              <a:t> – </a:t>
            </a:r>
            <a:r>
              <a:rPr lang="en-GB" sz="2000" dirty="0" err="1">
                <a:solidFill>
                  <a:srgbClr val="333333"/>
                </a:solidFill>
                <a:latin typeface="Roboto"/>
              </a:rPr>
              <a:t>koest</a:t>
            </a:r>
            <a:r>
              <a:rPr lang="en-GB" sz="2000" dirty="0">
                <a:solidFill>
                  <a:srgbClr val="333333"/>
                </a:solidFill>
                <a:latin typeface="Roboto"/>
              </a:rPr>
              <a:t>, mis </a:t>
            </a:r>
            <a:r>
              <a:rPr lang="en-GB" sz="2000" dirty="0" err="1">
                <a:solidFill>
                  <a:srgbClr val="333333"/>
                </a:solidFill>
                <a:latin typeface="Roboto"/>
              </a:rPr>
              <a:t>moodustab</a:t>
            </a:r>
            <a:r>
              <a:rPr lang="en-GB" sz="2000" dirty="0">
                <a:solidFill>
                  <a:srgbClr val="333333"/>
                </a:solidFill>
                <a:latin typeface="Roboto"/>
              </a:rPr>
              <a:t> </a:t>
            </a:r>
            <a:r>
              <a:rPr lang="en-GB" sz="2000" dirty="0" err="1">
                <a:solidFill>
                  <a:srgbClr val="333333"/>
                </a:solidFill>
                <a:latin typeface="Roboto"/>
              </a:rPr>
              <a:t>suurema</a:t>
            </a:r>
            <a:r>
              <a:rPr lang="en-GB" sz="2000" dirty="0">
                <a:solidFill>
                  <a:srgbClr val="333333"/>
                </a:solidFill>
                <a:latin typeface="Roboto"/>
              </a:rPr>
              <a:t> </a:t>
            </a:r>
            <a:r>
              <a:rPr lang="en-GB" sz="2000" dirty="0" err="1">
                <a:solidFill>
                  <a:srgbClr val="333333"/>
                </a:solidFill>
                <a:latin typeface="Roboto"/>
              </a:rPr>
              <a:t>osa</a:t>
            </a:r>
            <a:r>
              <a:rPr lang="en-GB" sz="2000" dirty="0">
                <a:solidFill>
                  <a:srgbClr val="333333"/>
                </a:solidFill>
                <a:latin typeface="Roboto"/>
              </a:rPr>
              <a:t> </a:t>
            </a:r>
            <a:r>
              <a:rPr lang="en-GB" sz="2000" dirty="0" err="1">
                <a:solidFill>
                  <a:srgbClr val="333333"/>
                </a:solidFill>
                <a:latin typeface="Roboto"/>
              </a:rPr>
              <a:t>meie</a:t>
            </a:r>
            <a:r>
              <a:rPr lang="en-GB" sz="2000" dirty="0">
                <a:solidFill>
                  <a:srgbClr val="333333"/>
                </a:solidFill>
                <a:latin typeface="Roboto"/>
              </a:rPr>
              <a:t> </a:t>
            </a:r>
            <a:r>
              <a:rPr lang="en-GB" sz="2000" dirty="0" err="1">
                <a:solidFill>
                  <a:srgbClr val="333333"/>
                </a:solidFill>
                <a:latin typeface="Roboto"/>
              </a:rPr>
              <a:t>kehast</a:t>
            </a:r>
            <a:r>
              <a:rPr lang="en-GB" sz="2000" dirty="0">
                <a:solidFill>
                  <a:srgbClr val="333333"/>
                </a:solidFill>
                <a:latin typeface="Roboto"/>
              </a:rPr>
              <a:t>.</a:t>
            </a:r>
            <a:endParaRPr lang="et-EE" sz="2000" dirty="0">
              <a:solidFill>
                <a:srgbClr val="333333"/>
              </a:solidFill>
              <a:latin typeface="Roboto"/>
            </a:endParaRPr>
          </a:p>
          <a:p>
            <a:endParaRPr lang="en-GB" sz="2000" dirty="0"/>
          </a:p>
        </p:txBody>
      </p:sp>
      <p:sp>
        <p:nvSpPr>
          <p:cNvPr id="7" name="Rectangle 6">
            <a:extLst>
              <a:ext uri="{FF2B5EF4-FFF2-40B4-BE49-F238E27FC236}">
                <a16:creationId xmlns:a16="http://schemas.microsoft.com/office/drawing/2014/main" id="{51DDD1F4-EB6E-4585-B474-14A108BFCF63}"/>
              </a:ext>
            </a:extLst>
          </p:cNvPr>
          <p:cNvSpPr/>
          <p:nvPr/>
        </p:nvSpPr>
        <p:spPr>
          <a:xfrm>
            <a:off x="876300" y="5064554"/>
            <a:ext cx="10439400" cy="1323439"/>
          </a:xfrm>
          <a:prstGeom prst="rect">
            <a:avLst/>
          </a:prstGeom>
          <a:blipFill>
            <a:blip r:embed="rId2">
              <a:extLst>
                <a:ext uri="{BEBA8EAE-BF5A-486C-A8C5-ECC9F3942E4B}">
                  <a14:imgProps xmlns:a14="http://schemas.microsoft.com/office/drawing/2010/main">
                    <a14:imgLayer r:embed="rId3">
                      <a14:imgEffect>
                        <a14:artisticPastelsSmooth/>
                      </a14:imgEffect>
                    </a14:imgLayer>
                  </a14:imgProps>
                </a:ext>
              </a:extLst>
            </a:blip>
            <a:tile tx="0" ty="0" sx="100000" sy="100000" flip="none" algn="tl"/>
          </a:blipFill>
        </p:spPr>
        <p:txBody>
          <a:bodyPr wrap="square">
            <a:spAutoFit/>
          </a:bodyPr>
          <a:lstStyle/>
          <a:p>
            <a:r>
              <a:rPr lang="en-GB" sz="2000" dirty="0" err="1">
                <a:solidFill>
                  <a:srgbClr val="333333"/>
                </a:solidFill>
                <a:latin typeface="Roboto"/>
              </a:rPr>
              <a:t>Dr.</a:t>
            </a:r>
            <a:r>
              <a:rPr lang="en-GB" sz="2000" dirty="0">
                <a:solidFill>
                  <a:srgbClr val="333333"/>
                </a:solidFill>
                <a:latin typeface="Roboto"/>
              </a:rPr>
              <a:t> Still </a:t>
            </a:r>
            <a:r>
              <a:rPr lang="en-GB" sz="2000" dirty="0" err="1">
                <a:solidFill>
                  <a:srgbClr val="333333"/>
                </a:solidFill>
                <a:latin typeface="Roboto"/>
              </a:rPr>
              <a:t>vaatles</a:t>
            </a:r>
            <a:r>
              <a:rPr lang="en-GB" sz="2000" dirty="0">
                <a:solidFill>
                  <a:srgbClr val="333333"/>
                </a:solidFill>
                <a:latin typeface="Roboto"/>
              </a:rPr>
              <a:t> </a:t>
            </a:r>
            <a:r>
              <a:rPr lang="en-GB" sz="2000" dirty="0" err="1">
                <a:solidFill>
                  <a:srgbClr val="333333"/>
                </a:solidFill>
                <a:latin typeface="Roboto"/>
              </a:rPr>
              <a:t>inimest</a:t>
            </a:r>
            <a:r>
              <a:rPr lang="en-GB" sz="2000" dirty="0">
                <a:solidFill>
                  <a:srgbClr val="333333"/>
                </a:solidFill>
                <a:latin typeface="Roboto"/>
              </a:rPr>
              <a:t> </a:t>
            </a:r>
            <a:r>
              <a:rPr lang="en-GB" sz="2000" dirty="0" err="1">
                <a:solidFill>
                  <a:srgbClr val="333333"/>
                </a:solidFill>
                <a:latin typeface="Roboto"/>
              </a:rPr>
              <a:t>kui</a:t>
            </a:r>
            <a:r>
              <a:rPr lang="en-GB" sz="2000" dirty="0">
                <a:solidFill>
                  <a:srgbClr val="333333"/>
                </a:solidFill>
                <a:latin typeface="Roboto"/>
              </a:rPr>
              <a:t> </a:t>
            </a:r>
            <a:r>
              <a:rPr lang="en-GB" sz="2000" dirty="0" err="1">
                <a:solidFill>
                  <a:srgbClr val="333333"/>
                </a:solidFill>
                <a:latin typeface="Roboto"/>
              </a:rPr>
              <a:t>terviklikku</a:t>
            </a:r>
            <a:r>
              <a:rPr lang="en-GB" sz="2000" dirty="0">
                <a:solidFill>
                  <a:srgbClr val="333333"/>
                </a:solidFill>
                <a:latin typeface="Roboto"/>
              </a:rPr>
              <a:t> </a:t>
            </a:r>
            <a:r>
              <a:rPr lang="en-GB" sz="2000" dirty="0" err="1">
                <a:solidFill>
                  <a:srgbClr val="333333"/>
                </a:solidFill>
                <a:latin typeface="Roboto"/>
              </a:rPr>
              <a:t>mehhanismi</a:t>
            </a:r>
            <a:r>
              <a:rPr lang="en-GB" sz="2000" dirty="0">
                <a:solidFill>
                  <a:srgbClr val="333333"/>
                </a:solidFill>
                <a:latin typeface="Roboto"/>
              </a:rPr>
              <a:t>, mis on </a:t>
            </a:r>
            <a:r>
              <a:rPr lang="en-GB" sz="2000" dirty="0" err="1">
                <a:solidFill>
                  <a:srgbClr val="333333"/>
                </a:solidFill>
                <a:latin typeface="Roboto"/>
              </a:rPr>
              <a:t>loodud</a:t>
            </a:r>
            <a:r>
              <a:rPr lang="en-GB" sz="2000" dirty="0">
                <a:solidFill>
                  <a:srgbClr val="333333"/>
                </a:solidFill>
                <a:latin typeface="Roboto"/>
              </a:rPr>
              <a:t> </a:t>
            </a:r>
            <a:r>
              <a:rPr lang="en-GB" sz="2000" dirty="0" err="1">
                <a:solidFill>
                  <a:srgbClr val="333333"/>
                </a:solidFill>
                <a:latin typeface="Roboto"/>
              </a:rPr>
              <a:t>toimima</a:t>
            </a:r>
            <a:r>
              <a:rPr lang="en-GB" sz="2000" dirty="0">
                <a:solidFill>
                  <a:srgbClr val="333333"/>
                </a:solidFill>
                <a:latin typeface="Roboto"/>
              </a:rPr>
              <a:t> </a:t>
            </a:r>
            <a:r>
              <a:rPr lang="en-GB" sz="2000" dirty="0" err="1">
                <a:solidFill>
                  <a:srgbClr val="333333"/>
                </a:solidFill>
                <a:latin typeface="Roboto"/>
              </a:rPr>
              <a:t>vastavalt</a:t>
            </a:r>
            <a:r>
              <a:rPr lang="en-GB" sz="2000" dirty="0">
                <a:solidFill>
                  <a:srgbClr val="333333"/>
                </a:solidFill>
                <a:latin typeface="Roboto"/>
              </a:rPr>
              <a:t> </a:t>
            </a:r>
            <a:r>
              <a:rPr lang="en-GB" sz="2000" dirty="0" err="1">
                <a:solidFill>
                  <a:srgbClr val="333333"/>
                </a:solidFill>
                <a:latin typeface="Roboto"/>
              </a:rPr>
              <a:t>loodusseadustele</a:t>
            </a:r>
            <a:r>
              <a:rPr lang="en-GB" sz="2000" dirty="0">
                <a:solidFill>
                  <a:srgbClr val="333333"/>
                </a:solidFill>
                <a:latin typeface="Roboto"/>
              </a:rPr>
              <a:t>. </a:t>
            </a:r>
            <a:r>
              <a:rPr lang="en-GB" sz="2000" dirty="0" err="1">
                <a:solidFill>
                  <a:srgbClr val="333333"/>
                </a:solidFill>
                <a:latin typeface="Roboto"/>
              </a:rPr>
              <a:t>Organismi</a:t>
            </a:r>
            <a:r>
              <a:rPr lang="en-GB" sz="2000" dirty="0">
                <a:solidFill>
                  <a:srgbClr val="333333"/>
                </a:solidFill>
                <a:latin typeface="Roboto"/>
              </a:rPr>
              <a:t> </a:t>
            </a:r>
            <a:r>
              <a:rPr lang="en-GB" sz="2000" dirty="0" err="1">
                <a:solidFill>
                  <a:srgbClr val="333333"/>
                </a:solidFill>
                <a:latin typeface="Roboto"/>
              </a:rPr>
              <a:t>loomulik</a:t>
            </a:r>
            <a:r>
              <a:rPr lang="en-GB" sz="2000" dirty="0">
                <a:solidFill>
                  <a:srgbClr val="333333"/>
                </a:solidFill>
                <a:latin typeface="Roboto"/>
              </a:rPr>
              <a:t> </a:t>
            </a:r>
            <a:r>
              <a:rPr lang="en-GB" sz="2000" dirty="0" err="1">
                <a:solidFill>
                  <a:srgbClr val="333333"/>
                </a:solidFill>
                <a:latin typeface="Roboto"/>
              </a:rPr>
              <a:t>omadus</a:t>
            </a:r>
            <a:r>
              <a:rPr lang="en-GB" sz="2000" dirty="0">
                <a:solidFill>
                  <a:srgbClr val="333333"/>
                </a:solidFill>
                <a:latin typeface="Roboto"/>
              </a:rPr>
              <a:t> on </a:t>
            </a:r>
            <a:r>
              <a:rPr lang="en-GB" sz="2000" dirty="0" err="1">
                <a:solidFill>
                  <a:srgbClr val="333333"/>
                </a:solidFill>
                <a:latin typeface="Roboto"/>
              </a:rPr>
              <a:t>suutlikkus</a:t>
            </a:r>
            <a:r>
              <a:rPr lang="en-GB" sz="2000" dirty="0">
                <a:solidFill>
                  <a:srgbClr val="333333"/>
                </a:solidFill>
                <a:latin typeface="Roboto"/>
              </a:rPr>
              <a:t> </a:t>
            </a:r>
            <a:r>
              <a:rPr lang="et-EE" sz="2000" dirty="0">
                <a:solidFill>
                  <a:srgbClr val="333333"/>
                </a:solidFill>
                <a:latin typeface="Roboto"/>
              </a:rPr>
              <a:t>kehale </a:t>
            </a:r>
            <a:r>
              <a:rPr lang="en-GB" sz="2000" dirty="0" err="1">
                <a:solidFill>
                  <a:srgbClr val="333333"/>
                </a:solidFill>
                <a:latin typeface="Roboto"/>
              </a:rPr>
              <a:t>kahjulike</a:t>
            </a:r>
            <a:r>
              <a:rPr lang="en-GB" sz="2000" dirty="0">
                <a:solidFill>
                  <a:srgbClr val="333333"/>
                </a:solidFill>
                <a:latin typeface="Roboto"/>
              </a:rPr>
              <a:t> </a:t>
            </a:r>
            <a:r>
              <a:rPr lang="en-GB" sz="2000" dirty="0" err="1">
                <a:solidFill>
                  <a:srgbClr val="333333"/>
                </a:solidFill>
                <a:latin typeface="Roboto"/>
              </a:rPr>
              <a:t>mõjude</a:t>
            </a:r>
            <a:r>
              <a:rPr lang="en-GB" sz="2000" dirty="0">
                <a:solidFill>
                  <a:srgbClr val="333333"/>
                </a:solidFill>
                <a:latin typeface="Roboto"/>
              </a:rPr>
              <a:t> </a:t>
            </a:r>
            <a:r>
              <a:rPr lang="en-GB" sz="2000" dirty="0" err="1">
                <a:solidFill>
                  <a:srgbClr val="333333"/>
                </a:solidFill>
                <a:latin typeface="Roboto"/>
              </a:rPr>
              <a:t>ja</a:t>
            </a:r>
            <a:r>
              <a:rPr lang="en-GB" sz="2000" dirty="0">
                <a:solidFill>
                  <a:srgbClr val="333333"/>
                </a:solidFill>
                <a:latin typeface="Roboto"/>
              </a:rPr>
              <a:t> </a:t>
            </a:r>
            <a:r>
              <a:rPr lang="en-GB" sz="2000" dirty="0" err="1">
                <a:solidFill>
                  <a:srgbClr val="333333"/>
                </a:solidFill>
                <a:latin typeface="Roboto"/>
              </a:rPr>
              <a:t>pingemustritega</a:t>
            </a:r>
            <a:r>
              <a:rPr lang="en-GB" sz="2000" dirty="0">
                <a:solidFill>
                  <a:srgbClr val="333333"/>
                </a:solidFill>
                <a:latin typeface="Roboto"/>
              </a:rPr>
              <a:t> </a:t>
            </a:r>
            <a:r>
              <a:rPr lang="en-GB" sz="2000" dirty="0" err="1">
                <a:solidFill>
                  <a:srgbClr val="333333"/>
                </a:solidFill>
                <a:latin typeface="Roboto"/>
              </a:rPr>
              <a:t>võidelda</a:t>
            </a:r>
            <a:r>
              <a:rPr lang="en-GB" sz="2000" dirty="0">
                <a:solidFill>
                  <a:srgbClr val="333333"/>
                </a:solidFill>
                <a:latin typeface="Roboto"/>
              </a:rPr>
              <a:t> </a:t>
            </a:r>
            <a:r>
              <a:rPr lang="en-GB" sz="2000" dirty="0" err="1">
                <a:solidFill>
                  <a:srgbClr val="333333"/>
                </a:solidFill>
                <a:latin typeface="Roboto"/>
              </a:rPr>
              <a:t>ning</a:t>
            </a:r>
            <a:r>
              <a:rPr lang="en-GB" sz="2000" dirty="0">
                <a:solidFill>
                  <a:srgbClr val="333333"/>
                </a:solidFill>
                <a:latin typeface="Roboto"/>
              </a:rPr>
              <a:t> </a:t>
            </a:r>
            <a:r>
              <a:rPr lang="en-GB" sz="2000" dirty="0" err="1">
                <a:solidFill>
                  <a:srgbClr val="333333"/>
                </a:solidFill>
                <a:latin typeface="Roboto"/>
              </a:rPr>
              <a:t>omaenda</a:t>
            </a:r>
            <a:r>
              <a:rPr lang="en-GB" sz="2000" dirty="0">
                <a:solidFill>
                  <a:srgbClr val="333333"/>
                </a:solidFill>
                <a:latin typeface="Roboto"/>
              </a:rPr>
              <a:t> </a:t>
            </a:r>
            <a:r>
              <a:rPr lang="en-GB" sz="2000" dirty="0" err="1">
                <a:solidFill>
                  <a:srgbClr val="333333"/>
                </a:solidFill>
                <a:latin typeface="Roboto"/>
              </a:rPr>
              <a:t>reservidest</a:t>
            </a:r>
            <a:r>
              <a:rPr lang="en-GB" sz="2000" dirty="0">
                <a:solidFill>
                  <a:srgbClr val="333333"/>
                </a:solidFill>
                <a:latin typeface="Roboto"/>
              </a:rPr>
              <a:t> </a:t>
            </a:r>
            <a:r>
              <a:rPr lang="en-GB" sz="2000" dirty="0" err="1">
                <a:solidFill>
                  <a:srgbClr val="333333"/>
                </a:solidFill>
                <a:latin typeface="Roboto"/>
              </a:rPr>
              <a:t>selle</a:t>
            </a:r>
            <a:r>
              <a:rPr lang="en-GB" sz="2000" dirty="0">
                <a:solidFill>
                  <a:srgbClr val="333333"/>
                </a:solidFill>
                <a:latin typeface="Roboto"/>
              </a:rPr>
              <a:t> </a:t>
            </a:r>
            <a:r>
              <a:rPr lang="en-GB" sz="2000" dirty="0" err="1">
                <a:solidFill>
                  <a:srgbClr val="333333"/>
                </a:solidFill>
                <a:latin typeface="Roboto"/>
              </a:rPr>
              <a:t>võitluse</a:t>
            </a:r>
            <a:r>
              <a:rPr lang="en-GB" sz="2000" dirty="0">
                <a:solidFill>
                  <a:srgbClr val="333333"/>
                </a:solidFill>
                <a:latin typeface="Roboto"/>
              </a:rPr>
              <a:t> </a:t>
            </a:r>
            <a:r>
              <a:rPr lang="en-GB" sz="2000" dirty="0" err="1">
                <a:solidFill>
                  <a:srgbClr val="333333"/>
                </a:solidFill>
                <a:latin typeface="Roboto"/>
              </a:rPr>
              <a:t>tagajärgi</a:t>
            </a:r>
            <a:r>
              <a:rPr lang="en-GB" sz="2000" dirty="0">
                <a:solidFill>
                  <a:srgbClr val="333333"/>
                </a:solidFill>
                <a:latin typeface="Roboto"/>
              </a:rPr>
              <a:t> </a:t>
            </a:r>
            <a:r>
              <a:rPr lang="en-GB" sz="2000" dirty="0" err="1">
                <a:solidFill>
                  <a:srgbClr val="333333"/>
                </a:solidFill>
                <a:latin typeface="Roboto"/>
              </a:rPr>
              <a:t>kompenseerida</a:t>
            </a:r>
            <a:r>
              <a:rPr lang="en-GB" sz="2000" dirty="0">
                <a:solidFill>
                  <a:srgbClr val="333333"/>
                </a:solidFill>
                <a:latin typeface="Roboto"/>
              </a:rPr>
              <a:t>.</a:t>
            </a:r>
            <a:r>
              <a:rPr lang="et-EE" sz="2000" dirty="0">
                <a:solidFill>
                  <a:srgbClr val="333333"/>
                </a:solidFill>
                <a:latin typeface="Roboto"/>
              </a:rPr>
              <a:t> </a:t>
            </a:r>
            <a:r>
              <a:rPr lang="en-GB" sz="2000" dirty="0" err="1">
                <a:solidFill>
                  <a:srgbClr val="333333"/>
                </a:solidFill>
                <a:latin typeface="Roboto"/>
              </a:rPr>
              <a:t>Haigus</a:t>
            </a:r>
            <a:r>
              <a:rPr lang="en-GB" sz="2000" dirty="0">
                <a:solidFill>
                  <a:srgbClr val="333333"/>
                </a:solidFill>
                <a:latin typeface="Roboto"/>
              </a:rPr>
              <a:t> </a:t>
            </a:r>
            <a:r>
              <a:rPr lang="en-GB" sz="2000" dirty="0" err="1">
                <a:solidFill>
                  <a:srgbClr val="333333"/>
                </a:solidFill>
                <a:latin typeface="Roboto"/>
              </a:rPr>
              <a:t>tekib</a:t>
            </a:r>
            <a:r>
              <a:rPr lang="en-GB" sz="2000" dirty="0">
                <a:solidFill>
                  <a:srgbClr val="333333"/>
                </a:solidFill>
                <a:latin typeface="Roboto"/>
              </a:rPr>
              <a:t> </a:t>
            </a:r>
            <a:r>
              <a:rPr lang="en-GB" sz="2000" dirty="0" err="1">
                <a:solidFill>
                  <a:srgbClr val="333333"/>
                </a:solidFill>
                <a:latin typeface="Roboto"/>
              </a:rPr>
              <a:t>siis</a:t>
            </a:r>
            <a:r>
              <a:rPr lang="en-GB" sz="2000" dirty="0">
                <a:solidFill>
                  <a:srgbClr val="333333"/>
                </a:solidFill>
                <a:latin typeface="Roboto"/>
              </a:rPr>
              <a:t>, </a:t>
            </a:r>
            <a:r>
              <a:rPr lang="en-GB" sz="2000" dirty="0" err="1">
                <a:solidFill>
                  <a:srgbClr val="333333"/>
                </a:solidFill>
                <a:latin typeface="Roboto"/>
              </a:rPr>
              <a:t>kui</a:t>
            </a:r>
            <a:r>
              <a:rPr lang="en-GB" sz="2000" dirty="0">
                <a:solidFill>
                  <a:srgbClr val="333333"/>
                </a:solidFill>
                <a:latin typeface="Roboto"/>
              </a:rPr>
              <a:t> </a:t>
            </a:r>
            <a:r>
              <a:rPr lang="en-GB" sz="2000" dirty="0" err="1">
                <a:solidFill>
                  <a:srgbClr val="333333"/>
                </a:solidFill>
                <a:latin typeface="Roboto"/>
              </a:rPr>
              <a:t>reservid</a:t>
            </a:r>
            <a:r>
              <a:rPr lang="en-GB" sz="2000" dirty="0">
                <a:solidFill>
                  <a:srgbClr val="333333"/>
                </a:solidFill>
                <a:latin typeface="Roboto"/>
              </a:rPr>
              <a:t> on </a:t>
            </a:r>
            <a:r>
              <a:rPr lang="en-GB" sz="2000" dirty="0" err="1">
                <a:solidFill>
                  <a:srgbClr val="333333"/>
                </a:solidFill>
                <a:latin typeface="Roboto"/>
              </a:rPr>
              <a:t>ammendunud</a:t>
            </a:r>
            <a:r>
              <a:rPr lang="en-GB" sz="2000" dirty="0">
                <a:solidFill>
                  <a:srgbClr val="333333"/>
                </a:solidFill>
                <a:latin typeface="Roboto"/>
              </a:rPr>
              <a:t>.</a:t>
            </a:r>
            <a:endParaRPr lang="en-GB" sz="2000" dirty="0"/>
          </a:p>
        </p:txBody>
      </p:sp>
      <p:pic>
        <p:nvPicPr>
          <p:cNvPr id="3" name="Picture 2">
            <a:extLst>
              <a:ext uri="{FF2B5EF4-FFF2-40B4-BE49-F238E27FC236}">
                <a16:creationId xmlns:a16="http://schemas.microsoft.com/office/drawing/2014/main" id="{8A08C368-722D-4F33-AD99-CAA60A7862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800" y="1693751"/>
            <a:ext cx="2407920" cy="31603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11260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2B4FC84-2EEF-4DAE-81A1-30523DACD7E7}"/>
              </a:ext>
            </a:extLst>
          </p:cNvPr>
          <p:cNvSpPr/>
          <p:nvPr/>
        </p:nvSpPr>
        <p:spPr>
          <a:xfrm>
            <a:off x="428627" y="3281184"/>
            <a:ext cx="5667373" cy="2862322"/>
          </a:xfrm>
          <a:prstGeom prst="rect">
            <a:avLst/>
          </a:prstGeom>
          <a:ln>
            <a:noFill/>
          </a:ln>
        </p:spPr>
        <p:txBody>
          <a:bodyPr wrap="square">
            <a:spAutoFit/>
          </a:bodyPr>
          <a:lstStyle/>
          <a:p>
            <a:pPr marL="342900" indent="-342900">
              <a:buFont typeface="Arial" panose="020B0604020202020204" pitchFamily="34" charset="0"/>
              <a:buChar char="•"/>
            </a:pPr>
            <a:r>
              <a:rPr lang="et-EE" sz="2000" b="1" dirty="0">
                <a:solidFill>
                  <a:schemeClr val="tx1">
                    <a:lumMod val="95000"/>
                    <a:lumOff val="5000"/>
                  </a:schemeClr>
                </a:solidFill>
                <a:latin typeface="+mj-lt"/>
              </a:rPr>
              <a:t>SELJA</a:t>
            </a:r>
            <a:r>
              <a:rPr lang="en-GB" sz="2000" b="1" dirty="0">
                <a:solidFill>
                  <a:schemeClr val="tx1">
                    <a:lumMod val="95000"/>
                    <a:lumOff val="5000"/>
                  </a:schemeClr>
                </a:solidFill>
                <a:latin typeface="+mj-lt"/>
              </a:rPr>
              <a:t>VALUD</a:t>
            </a:r>
            <a:r>
              <a:rPr lang="en-GB" sz="2000" dirty="0">
                <a:solidFill>
                  <a:schemeClr val="tx1">
                    <a:lumMod val="95000"/>
                    <a:lumOff val="5000"/>
                  </a:schemeClr>
                </a:solidFill>
                <a:latin typeface="+mj-lt"/>
              </a:rPr>
              <a:t> </a:t>
            </a:r>
            <a:r>
              <a:rPr lang="et-EE" sz="2000" dirty="0">
                <a:solidFill>
                  <a:schemeClr val="tx1">
                    <a:lumMod val="95000"/>
                    <a:lumOff val="5000"/>
                  </a:schemeClr>
                </a:solidFill>
                <a:latin typeface="+mj-lt"/>
              </a:rPr>
              <a:t>on üks kõige keerulisematest valusündroomidest kogu kehas. Valude p</a:t>
            </a:r>
            <a:r>
              <a:rPr lang="en-GB" sz="2000" dirty="0" err="1">
                <a:solidFill>
                  <a:schemeClr val="tx1">
                    <a:lumMod val="95000"/>
                    <a:lumOff val="5000"/>
                  </a:schemeClr>
                </a:solidFill>
                <a:latin typeface="+mj-lt"/>
              </a:rPr>
              <a:t>õhjuse</a:t>
            </a:r>
            <a:r>
              <a:rPr lang="et-EE" sz="2000" dirty="0">
                <a:solidFill>
                  <a:schemeClr val="tx1">
                    <a:lumMod val="95000"/>
                    <a:lumOff val="5000"/>
                  </a:schemeClr>
                </a:solidFill>
                <a:latin typeface="+mj-lt"/>
              </a:rPr>
              <a:t>d on tihti üsna seletamatud ega ei allu valuravile. Paljude inimeste reaalsus on, et kliiniliselt on nende seljaga kõik korras, ometi on seljavalu igapäevane kaaslane. Närviteede ja fastsiavõrgustiku kaudu võib valu kiirata nii vaagnasse ja alajäsemetesse kui ka kaela ja kuklasse.</a:t>
            </a:r>
          </a:p>
        </p:txBody>
      </p:sp>
      <p:sp>
        <p:nvSpPr>
          <p:cNvPr id="4" name="Rectangle 3">
            <a:extLst>
              <a:ext uri="{FF2B5EF4-FFF2-40B4-BE49-F238E27FC236}">
                <a16:creationId xmlns:a16="http://schemas.microsoft.com/office/drawing/2014/main" id="{5C1CDB3E-5658-4146-A639-A7108796ECE6}"/>
              </a:ext>
            </a:extLst>
          </p:cNvPr>
          <p:cNvSpPr/>
          <p:nvPr/>
        </p:nvSpPr>
        <p:spPr>
          <a:xfrm>
            <a:off x="499745" y="425799"/>
            <a:ext cx="8176895" cy="2308324"/>
          </a:xfrm>
          <a:prstGeom prst="rect">
            <a:avLst/>
          </a:prstGeom>
          <a: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artisticPencilGrayscale/>
                      </a14:imgEffect>
                    </a14:imgLayer>
                  </a14:imgProps>
                </a:ext>
              </a:extLst>
            </a:blip>
            <a:tile tx="0" ty="0" sx="100000" sy="100000" flip="none" algn="tl"/>
          </a:blipFill>
        </p:spPr>
        <p:txBody>
          <a:bodyPr wrap="square">
            <a:spAutoFit/>
          </a:bodyPr>
          <a:lstStyle/>
          <a:p>
            <a:pPr lvl="0" algn="ctr"/>
            <a:endParaRPr lang="et-EE" sz="2400" dirty="0">
              <a:solidFill>
                <a:srgbClr val="002060"/>
              </a:solidFill>
              <a:latin typeface="Arial Rounded MT Bold" panose="020F0704030504030204" pitchFamily="34" charset="0"/>
            </a:endParaRPr>
          </a:p>
          <a:p>
            <a:pPr lvl="0" algn="ctr"/>
            <a:r>
              <a:rPr lang="et-EE" sz="2400" dirty="0">
                <a:solidFill>
                  <a:srgbClr val="002060"/>
                </a:solidFill>
                <a:latin typeface="Arial Rounded MT Bold" panose="020F0704030504030204" pitchFamily="34" charset="0"/>
              </a:rPr>
              <a:t>L</a:t>
            </a:r>
            <a:r>
              <a:rPr lang="en-GB" sz="2400" dirty="0" err="1">
                <a:solidFill>
                  <a:srgbClr val="002060"/>
                </a:solidFill>
                <a:latin typeface="Arial Rounded MT Bold" panose="020F0704030504030204" pitchFamily="34" charset="0"/>
              </a:rPr>
              <a:t>äbi</a:t>
            </a:r>
            <a:r>
              <a:rPr lang="en-GB" sz="2400" dirty="0">
                <a:solidFill>
                  <a:srgbClr val="002060"/>
                </a:solidFill>
                <a:latin typeface="Arial Rounded MT Bold" panose="020F0704030504030204" pitchFamily="34" charset="0"/>
              </a:rPr>
              <a:t> </a:t>
            </a:r>
            <a:r>
              <a:rPr lang="en-GB" sz="2400" dirty="0" err="1">
                <a:solidFill>
                  <a:srgbClr val="002060"/>
                </a:solidFill>
                <a:latin typeface="Arial Rounded MT Bold" panose="020F0704030504030204" pitchFamily="34" charset="0"/>
              </a:rPr>
              <a:t>fastsiaalsete</a:t>
            </a:r>
            <a:r>
              <a:rPr lang="en-GB" sz="2400" dirty="0">
                <a:solidFill>
                  <a:srgbClr val="002060"/>
                </a:solidFill>
                <a:latin typeface="Arial Rounded MT Bold" panose="020F0704030504030204" pitchFamily="34" charset="0"/>
              </a:rPr>
              <a:t> </a:t>
            </a:r>
            <a:r>
              <a:rPr lang="en-GB" sz="2400" dirty="0" err="1">
                <a:solidFill>
                  <a:srgbClr val="002060"/>
                </a:solidFill>
                <a:latin typeface="Arial Rounded MT Bold" panose="020F0704030504030204" pitchFamily="34" charset="0"/>
              </a:rPr>
              <a:t>ühenduste</a:t>
            </a:r>
            <a:r>
              <a:rPr lang="en-GB" sz="2400" dirty="0">
                <a:solidFill>
                  <a:srgbClr val="002060"/>
                </a:solidFill>
                <a:latin typeface="Arial Rounded MT Bold" panose="020F0704030504030204" pitchFamily="34" charset="0"/>
              </a:rPr>
              <a:t> </a:t>
            </a:r>
            <a:r>
              <a:rPr lang="et-EE" sz="2400" dirty="0">
                <a:solidFill>
                  <a:srgbClr val="002060"/>
                </a:solidFill>
                <a:latin typeface="Arial Rounded MT Bold" panose="020F0704030504030204" pitchFamily="34" charset="0"/>
              </a:rPr>
              <a:t>on kõik keha </a:t>
            </a:r>
            <a:r>
              <a:rPr lang="en-GB" sz="2400" dirty="0" err="1">
                <a:solidFill>
                  <a:srgbClr val="002060"/>
                </a:solidFill>
                <a:latin typeface="Arial Rounded MT Bold" panose="020F0704030504030204" pitchFamily="34" charset="0"/>
              </a:rPr>
              <a:t>piirkon</a:t>
            </a:r>
            <a:r>
              <a:rPr lang="et-EE" sz="2400" dirty="0">
                <a:solidFill>
                  <a:srgbClr val="002060"/>
                </a:solidFill>
                <a:latin typeface="Arial Rounded MT Bold" panose="020F0704030504030204" pitchFamily="34" charset="0"/>
              </a:rPr>
              <a:t>nad üksteisega seotud ning valu põhjus võib peituda hoopis mujal kui valupiirkond ning olla hoopis kaugemal minevikus kui inimene oskaks arvata!</a:t>
            </a:r>
          </a:p>
          <a:p>
            <a:pPr lvl="0" algn="ctr"/>
            <a:endParaRPr lang="et-EE" sz="2400" dirty="0">
              <a:solidFill>
                <a:srgbClr val="002060"/>
              </a:solidFill>
              <a:latin typeface="Arial Rounded MT Bold" panose="020F0704030504030204" pitchFamily="34" charset="0"/>
            </a:endParaRPr>
          </a:p>
        </p:txBody>
      </p:sp>
      <p:sp>
        <p:nvSpPr>
          <p:cNvPr id="7" name="Rectangle 6">
            <a:extLst>
              <a:ext uri="{FF2B5EF4-FFF2-40B4-BE49-F238E27FC236}">
                <a16:creationId xmlns:a16="http://schemas.microsoft.com/office/drawing/2014/main" id="{94A0A583-C811-4381-95A4-4360ADAEBD56}"/>
              </a:ext>
            </a:extLst>
          </p:cNvPr>
          <p:cNvSpPr/>
          <p:nvPr/>
        </p:nvSpPr>
        <p:spPr>
          <a:xfrm>
            <a:off x="6051232" y="2940965"/>
            <a:ext cx="5389244" cy="3416320"/>
          </a:xfrm>
          <a:prstGeom prst="rect">
            <a:avLst/>
          </a:prstGeom>
          <a:ln>
            <a:noFill/>
          </a:ln>
        </p:spPr>
        <p:txBody>
          <a:bodyPr wrap="square">
            <a:spAutoFit/>
          </a:bodyPr>
          <a:lstStyle/>
          <a:p>
            <a:pPr marL="285750" indent="-285750">
              <a:buFont typeface="Arial" panose="020B0604020202020204" pitchFamily="34" charset="0"/>
              <a:buChar char="•"/>
            </a:pPr>
            <a:r>
              <a:rPr lang="et-EE" dirty="0">
                <a:solidFill>
                  <a:schemeClr val="tx1">
                    <a:lumMod val="95000"/>
                    <a:lumOff val="5000"/>
                  </a:schemeClr>
                </a:solidFill>
                <a:latin typeface="+mj-lt"/>
              </a:rPr>
              <a:t>Nii </a:t>
            </a:r>
            <a:r>
              <a:rPr lang="en-GB" b="1" dirty="0">
                <a:solidFill>
                  <a:schemeClr val="tx1">
                    <a:lumMod val="95000"/>
                    <a:lumOff val="5000"/>
                  </a:schemeClr>
                </a:solidFill>
                <a:latin typeface="+mj-lt"/>
              </a:rPr>
              <a:t>KAELAVALUDE</a:t>
            </a:r>
            <a:r>
              <a:rPr lang="en-GB" dirty="0">
                <a:solidFill>
                  <a:schemeClr val="tx1">
                    <a:lumMod val="95000"/>
                    <a:lumOff val="5000"/>
                  </a:schemeClr>
                </a:solidFill>
                <a:latin typeface="+mj-lt"/>
              </a:rPr>
              <a:t> </a:t>
            </a:r>
            <a:r>
              <a:rPr lang="et-EE" dirty="0">
                <a:solidFill>
                  <a:schemeClr val="tx1">
                    <a:lumMod val="95000"/>
                    <a:lumOff val="5000"/>
                  </a:schemeClr>
                </a:solidFill>
                <a:latin typeface="+mj-lt"/>
              </a:rPr>
              <a:t>kui ka </a:t>
            </a:r>
            <a:r>
              <a:rPr lang="en-GB" b="1" dirty="0">
                <a:solidFill>
                  <a:schemeClr val="tx1">
                    <a:lumMod val="95000"/>
                    <a:lumOff val="5000"/>
                  </a:schemeClr>
                </a:solidFill>
                <a:latin typeface="+mj-lt"/>
              </a:rPr>
              <a:t>ÕLAVÖÖTME- </a:t>
            </a:r>
            <a:r>
              <a:rPr lang="en-GB" b="1" dirty="0" err="1">
                <a:solidFill>
                  <a:schemeClr val="tx1">
                    <a:lumMod val="95000"/>
                    <a:lumOff val="5000"/>
                  </a:schemeClr>
                </a:solidFill>
                <a:latin typeface="+mj-lt"/>
              </a:rPr>
              <a:t>ja</a:t>
            </a:r>
            <a:r>
              <a:rPr lang="en-GB" b="1" dirty="0">
                <a:solidFill>
                  <a:schemeClr val="tx1">
                    <a:lumMod val="95000"/>
                    <a:lumOff val="5000"/>
                  </a:schemeClr>
                </a:solidFill>
                <a:latin typeface="+mj-lt"/>
              </a:rPr>
              <a:t> ÜLAJÄSEMEVALUDE </a:t>
            </a:r>
            <a:r>
              <a:rPr lang="en-GB" dirty="0" err="1">
                <a:solidFill>
                  <a:schemeClr val="tx1">
                    <a:lumMod val="95000"/>
                    <a:lumOff val="5000"/>
                  </a:schemeClr>
                </a:solidFill>
                <a:latin typeface="+mj-lt"/>
              </a:rPr>
              <a:t>põhjuseid</a:t>
            </a:r>
            <a:r>
              <a:rPr lang="en-GB" dirty="0">
                <a:solidFill>
                  <a:schemeClr val="tx1">
                    <a:lumMod val="95000"/>
                    <a:lumOff val="5000"/>
                  </a:schemeClr>
                </a:solidFill>
                <a:latin typeface="+mj-lt"/>
              </a:rPr>
              <a:t> on </a:t>
            </a:r>
            <a:r>
              <a:rPr lang="en-GB" dirty="0" err="1">
                <a:solidFill>
                  <a:schemeClr val="tx1">
                    <a:lumMod val="95000"/>
                    <a:lumOff val="5000"/>
                  </a:schemeClr>
                </a:solidFill>
                <a:latin typeface="+mj-lt"/>
              </a:rPr>
              <a:t>väga</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palju</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ja</a:t>
            </a:r>
            <a:endParaRPr lang="et-EE" dirty="0">
              <a:solidFill>
                <a:schemeClr val="tx1">
                  <a:lumMod val="95000"/>
                  <a:lumOff val="5000"/>
                </a:schemeClr>
              </a:solidFill>
              <a:latin typeface="+mj-lt"/>
            </a:endParaRPr>
          </a:p>
          <a:p>
            <a:r>
              <a:rPr lang="et-EE" dirty="0">
                <a:solidFill>
                  <a:schemeClr val="tx1">
                    <a:lumMod val="95000"/>
                    <a:lumOff val="5000"/>
                  </a:schemeClr>
                </a:solidFill>
                <a:latin typeface="+mj-lt"/>
              </a:rPr>
              <a:t>      </a:t>
            </a:r>
            <a:r>
              <a:rPr lang="en-GB" dirty="0" err="1">
                <a:solidFill>
                  <a:schemeClr val="tx1">
                    <a:lumMod val="95000"/>
                    <a:lumOff val="5000"/>
                  </a:schemeClr>
                </a:solidFill>
                <a:latin typeface="+mj-lt"/>
              </a:rPr>
              <a:t>väga</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erinevaid</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Kaelapiirkond</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ehk</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lülisamba</a:t>
            </a:r>
            <a:r>
              <a:rPr lang="en-GB" dirty="0">
                <a:solidFill>
                  <a:schemeClr val="tx1">
                    <a:lumMod val="95000"/>
                    <a:lumOff val="5000"/>
                  </a:schemeClr>
                </a:solidFill>
                <a:latin typeface="+mj-lt"/>
              </a:rPr>
              <a:t> </a:t>
            </a:r>
            <a:endParaRPr lang="et-EE" dirty="0">
              <a:solidFill>
                <a:schemeClr val="tx1">
                  <a:lumMod val="95000"/>
                  <a:lumOff val="5000"/>
                </a:schemeClr>
              </a:solidFill>
              <a:latin typeface="+mj-lt"/>
            </a:endParaRPr>
          </a:p>
          <a:p>
            <a:r>
              <a:rPr lang="et-EE" dirty="0">
                <a:solidFill>
                  <a:schemeClr val="tx1">
                    <a:lumMod val="95000"/>
                    <a:lumOff val="5000"/>
                  </a:schemeClr>
                </a:solidFill>
                <a:latin typeface="+mj-lt"/>
              </a:rPr>
              <a:t>      </a:t>
            </a:r>
            <a:r>
              <a:rPr lang="en-GB" dirty="0" err="1">
                <a:solidFill>
                  <a:schemeClr val="tx1">
                    <a:lumMod val="95000"/>
                    <a:lumOff val="5000"/>
                  </a:schemeClr>
                </a:solidFill>
                <a:latin typeface="+mj-lt"/>
              </a:rPr>
              <a:t>esimene</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osa</a:t>
            </a:r>
            <a:r>
              <a:rPr lang="en-GB" dirty="0">
                <a:solidFill>
                  <a:schemeClr val="tx1">
                    <a:lumMod val="95000"/>
                    <a:lumOff val="5000"/>
                  </a:schemeClr>
                </a:solidFill>
                <a:latin typeface="+mj-lt"/>
              </a:rPr>
              <a:t> on </a:t>
            </a:r>
            <a:r>
              <a:rPr lang="en-GB" dirty="0" err="1">
                <a:solidFill>
                  <a:schemeClr val="tx1">
                    <a:lumMod val="95000"/>
                    <a:lumOff val="5000"/>
                  </a:schemeClr>
                </a:solidFill>
                <a:latin typeface="+mj-lt"/>
              </a:rPr>
              <a:t>tõeliselt</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keerukas</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haarates</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enda</a:t>
            </a:r>
            <a:endParaRPr lang="et-EE" dirty="0">
              <a:solidFill>
                <a:schemeClr val="tx1">
                  <a:lumMod val="95000"/>
                  <a:lumOff val="5000"/>
                </a:schemeClr>
              </a:solidFill>
              <a:latin typeface="+mj-lt"/>
            </a:endParaRPr>
          </a:p>
          <a:p>
            <a:r>
              <a:rPr lang="et-EE" dirty="0">
                <a:solidFill>
                  <a:schemeClr val="tx1">
                    <a:lumMod val="95000"/>
                    <a:lumOff val="5000"/>
                  </a:schemeClr>
                </a:solidFill>
                <a:latin typeface="+mj-lt"/>
              </a:rPr>
              <a:t>     </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alla</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nii</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kõri-neelukompleksi</a:t>
            </a:r>
            <a:r>
              <a:rPr lang="en-GB" dirty="0">
                <a:solidFill>
                  <a:schemeClr val="tx1">
                    <a:lumMod val="95000"/>
                    <a:lumOff val="5000"/>
                  </a:schemeClr>
                </a:solidFill>
                <a:latin typeface="+mj-lt"/>
              </a:rPr>
              <a:t>, pea </a:t>
            </a:r>
            <a:r>
              <a:rPr lang="en-GB" dirty="0" err="1">
                <a:solidFill>
                  <a:schemeClr val="tx1">
                    <a:lumMod val="95000"/>
                    <a:lumOff val="5000"/>
                  </a:schemeClr>
                </a:solidFill>
                <a:latin typeface="+mj-lt"/>
              </a:rPr>
              <a:t>verevarustuse</a:t>
            </a:r>
            <a:r>
              <a:rPr lang="en-GB" dirty="0">
                <a:solidFill>
                  <a:schemeClr val="tx1">
                    <a:lumMod val="95000"/>
                    <a:lumOff val="5000"/>
                  </a:schemeClr>
                </a:solidFill>
                <a:latin typeface="+mj-lt"/>
              </a:rPr>
              <a:t>,</a:t>
            </a:r>
            <a:endParaRPr lang="et-EE" dirty="0">
              <a:solidFill>
                <a:schemeClr val="tx1">
                  <a:lumMod val="95000"/>
                  <a:lumOff val="5000"/>
                </a:schemeClr>
              </a:solidFill>
              <a:latin typeface="+mj-lt"/>
            </a:endParaRPr>
          </a:p>
          <a:p>
            <a:r>
              <a:rPr lang="et-EE" dirty="0">
                <a:solidFill>
                  <a:schemeClr val="tx1">
                    <a:lumMod val="95000"/>
                    <a:lumOff val="5000"/>
                  </a:schemeClr>
                </a:solidFill>
                <a:latin typeface="+mj-lt"/>
              </a:rPr>
              <a:t>     </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lümfiteed</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endokriinsüsteemi</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kukla</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õlavöötme</a:t>
            </a:r>
            <a:r>
              <a:rPr lang="en-GB" dirty="0">
                <a:solidFill>
                  <a:schemeClr val="tx1">
                    <a:lumMod val="95000"/>
                    <a:lumOff val="5000"/>
                  </a:schemeClr>
                </a:solidFill>
                <a:latin typeface="+mj-lt"/>
              </a:rPr>
              <a:t>-,</a:t>
            </a:r>
            <a:endParaRPr lang="et-EE" dirty="0">
              <a:solidFill>
                <a:schemeClr val="tx1">
                  <a:lumMod val="95000"/>
                  <a:lumOff val="5000"/>
                </a:schemeClr>
              </a:solidFill>
              <a:latin typeface="+mj-lt"/>
            </a:endParaRPr>
          </a:p>
          <a:p>
            <a:r>
              <a:rPr lang="et-EE" dirty="0">
                <a:solidFill>
                  <a:schemeClr val="tx1">
                    <a:lumMod val="95000"/>
                    <a:lumOff val="5000"/>
                  </a:schemeClr>
                </a:solidFill>
                <a:latin typeface="+mj-lt"/>
              </a:rPr>
              <a:t>     </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ülajäsemete</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ja</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mõnede</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kraniaalnärvide</a:t>
            </a:r>
            <a:r>
              <a:rPr lang="en-GB" dirty="0">
                <a:solidFill>
                  <a:schemeClr val="tx1">
                    <a:lumMod val="95000"/>
                    <a:lumOff val="5000"/>
                  </a:schemeClr>
                </a:solidFill>
                <a:latin typeface="+mj-lt"/>
              </a:rPr>
              <a:t> teed</a:t>
            </a:r>
            <a:r>
              <a:rPr lang="et-EE" dirty="0">
                <a:solidFill>
                  <a:schemeClr val="tx1">
                    <a:lumMod val="95000"/>
                    <a:lumOff val="5000"/>
                  </a:schemeClr>
                </a:solidFill>
                <a:latin typeface="+mj-lt"/>
              </a:rPr>
              <a:t> jm</a:t>
            </a:r>
            <a:r>
              <a:rPr lang="en-GB" dirty="0">
                <a:solidFill>
                  <a:schemeClr val="tx1">
                    <a:lumMod val="95000"/>
                    <a:lumOff val="5000"/>
                  </a:schemeClr>
                </a:solidFill>
                <a:latin typeface="+mj-lt"/>
              </a:rPr>
              <a:t>.</a:t>
            </a:r>
            <a:endParaRPr lang="et-EE" dirty="0">
              <a:solidFill>
                <a:schemeClr val="tx1">
                  <a:lumMod val="95000"/>
                  <a:lumOff val="5000"/>
                </a:schemeClr>
              </a:solidFill>
              <a:latin typeface="+mj-lt"/>
            </a:endParaRPr>
          </a:p>
          <a:p>
            <a:r>
              <a:rPr lang="et-EE" dirty="0">
                <a:solidFill>
                  <a:schemeClr val="tx1">
                    <a:lumMod val="95000"/>
                    <a:lumOff val="5000"/>
                  </a:schemeClr>
                </a:solidFill>
                <a:latin typeface="+mj-lt"/>
              </a:rPr>
              <a:t>     </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Kogu</a:t>
            </a:r>
            <a:r>
              <a:rPr lang="en-GB" dirty="0">
                <a:solidFill>
                  <a:schemeClr val="tx1">
                    <a:lumMod val="95000"/>
                    <a:lumOff val="5000"/>
                  </a:schemeClr>
                </a:solidFill>
                <a:latin typeface="+mj-lt"/>
              </a:rPr>
              <a:t> s</a:t>
            </a:r>
            <a:r>
              <a:rPr lang="et-EE" dirty="0">
                <a:solidFill>
                  <a:schemeClr val="tx1">
                    <a:lumMod val="95000"/>
                    <a:lumOff val="5000"/>
                  </a:schemeClr>
                </a:solidFill>
                <a:latin typeface="+mj-lt"/>
              </a:rPr>
              <a:t>ee</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kompleks</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omakorda</a:t>
            </a:r>
            <a:r>
              <a:rPr lang="en-GB" dirty="0">
                <a:solidFill>
                  <a:schemeClr val="tx1">
                    <a:lumMod val="95000"/>
                    <a:lumOff val="5000"/>
                  </a:schemeClr>
                </a:solidFill>
                <a:latin typeface="+mj-lt"/>
              </a:rPr>
              <a:t> </a:t>
            </a:r>
            <a:r>
              <a:rPr lang="et-EE" dirty="0">
                <a:solidFill>
                  <a:schemeClr val="tx1">
                    <a:lumMod val="95000"/>
                    <a:lumOff val="5000"/>
                  </a:schemeClr>
                </a:solidFill>
                <a:latin typeface="+mj-lt"/>
              </a:rPr>
              <a:t>on </a:t>
            </a:r>
            <a:r>
              <a:rPr lang="en-GB" dirty="0" err="1">
                <a:solidFill>
                  <a:schemeClr val="tx1">
                    <a:lumMod val="95000"/>
                    <a:lumOff val="5000"/>
                  </a:schemeClr>
                </a:solidFill>
                <a:latin typeface="+mj-lt"/>
              </a:rPr>
              <a:t>läbi</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fastsiaalsete</a:t>
            </a:r>
            <a:endParaRPr lang="et-EE" dirty="0">
              <a:solidFill>
                <a:schemeClr val="tx1">
                  <a:lumMod val="95000"/>
                  <a:lumOff val="5000"/>
                </a:schemeClr>
              </a:solidFill>
              <a:latin typeface="+mj-lt"/>
            </a:endParaRPr>
          </a:p>
          <a:p>
            <a:r>
              <a:rPr lang="et-EE" dirty="0">
                <a:solidFill>
                  <a:schemeClr val="tx1">
                    <a:lumMod val="95000"/>
                    <a:lumOff val="5000"/>
                  </a:schemeClr>
                </a:solidFill>
                <a:latin typeface="+mj-lt"/>
              </a:rPr>
              <a:t>     </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ühenduste</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seotud</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keha</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teiste</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piirkondadega</a:t>
            </a:r>
            <a:r>
              <a:rPr lang="et-EE" dirty="0">
                <a:solidFill>
                  <a:schemeClr val="tx1">
                    <a:lumMod val="95000"/>
                    <a:lumOff val="5000"/>
                  </a:schemeClr>
                </a:solidFill>
                <a:latin typeface="+mj-lt"/>
              </a:rPr>
              <a:t> ning</a:t>
            </a:r>
          </a:p>
          <a:p>
            <a:r>
              <a:rPr lang="et-EE" dirty="0">
                <a:solidFill>
                  <a:schemeClr val="tx1">
                    <a:lumMod val="95000"/>
                    <a:lumOff val="5000"/>
                  </a:schemeClr>
                </a:solidFill>
                <a:latin typeface="+mj-lt"/>
              </a:rPr>
              <a:t>      valu põhjus võib peituda hoopis mujal.</a:t>
            </a:r>
            <a:endParaRPr lang="en-GB" dirty="0">
              <a:solidFill>
                <a:schemeClr val="tx1">
                  <a:lumMod val="95000"/>
                  <a:lumOff val="5000"/>
                </a:schemeClr>
              </a:solidFill>
              <a:latin typeface="+mj-lt"/>
            </a:endParaRPr>
          </a:p>
          <a:p>
            <a:r>
              <a:rPr lang="et-EE" dirty="0">
                <a:solidFill>
                  <a:schemeClr val="tx1">
                    <a:lumMod val="95000"/>
                    <a:lumOff val="5000"/>
                  </a:schemeClr>
                </a:solidFill>
                <a:latin typeface="+mj-lt"/>
              </a:rPr>
              <a:t>      </a:t>
            </a:r>
            <a:r>
              <a:rPr lang="en-GB" dirty="0" err="1">
                <a:solidFill>
                  <a:schemeClr val="tx1">
                    <a:lumMod val="95000"/>
                    <a:lumOff val="5000"/>
                  </a:schemeClr>
                </a:solidFill>
                <a:latin typeface="+mj-lt"/>
              </a:rPr>
              <a:t>Õlavööde</a:t>
            </a:r>
            <a:r>
              <a:rPr lang="en-GB" dirty="0">
                <a:solidFill>
                  <a:schemeClr val="tx1">
                    <a:lumMod val="95000"/>
                    <a:lumOff val="5000"/>
                  </a:schemeClr>
                </a:solidFill>
                <a:latin typeface="+mj-lt"/>
              </a:rPr>
              <a:t> on </a:t>
            </a:r>
            <a:r>
              <a:rPr lang="en-GB" dirty="0" err="1">
                <a:solidFill>
                  <a:schemeClr val="tx1">
                    <a:lumMod val="95000"/>
                    <a:lumOff val="5000"/>
                  </a:schemeClr>
                </a:solidFill>
                <a:latin typeface="+mj-lt"/>
              </a:rPr>
              <a:t>tihedalt</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seotud</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kaelaga</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ning</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tihti</a:t>
            </a:r>
            <a:r>
              <a:rPr lang="en-GB" dirty="0">
                <a:solidFill>
                  <a:schemeClr val="tx1">
                    <a:lumMod val="95000"/>
                    <a:lumOff val="5000"/>
                  </a:schemeClr>
                </a:solidFill>
                <a:latin typeface="+mj-lt"/>
              </a:rPr>
              <a:t> </a:t>
            </a:r>
            <a:r>
              <a:rPr lang="et-EE" dirty="0">
                <a:solidFill>
                  <a:schemeClr val="tx1">
                    <a:lumMod val="95000"/>
                    <a:lumOff val="5000"/>
                  </a:schemeClr>
                </a:solidFill>
                <a:latin typeface="+mj-lt"/>
              </a:rPr>
              <a:t> </a:t>
            </a:r>
          </a:p>
          <a:p>
            <a:r>
              <a:rPr lang="et-EE" dirty="0">
                <a:solidFill>
                  <a:schemeClr val="tx1">
                    <a:lumMod val="95000"/>
                    <a:lumOff val="5000"/>
                  </a:schemeClr>
                </a:solidFill>
                <a:latin typeface="+mj-lt"/>
              </a:rPr>
              <a:t>      </a:t>
            </a:r>
            <a:r>
              <a:rPr lang="en-GB" dirty="0" err="1">
                <a:solidFill>
                  <a:schemeClr val="tx1">
                    <a:lumMod val="95000"/>
                    <a:lumOff val="5000"/>
                  </a:schemeClr>
                </a:solidFill>
                <a:latin typeface="+mj-lt"/>
              </a:rPr>
              <a:t>kiirgab</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õlavalu</a:t>
            </a:r>
            <a:r>
              <a:rPr lang="en-GB" dirty="0">
                <a:solidFill>
                  <a:schemeClr val="tx1">
                    <a:lumMod val="95000"/>
                    <a:lumOff val="5000"/>
                  </a:schemeClr>
                </a:solidFill>
                <a:latin typeface="+mj-lt"/>
              </a:rPr>
              <a:t> ka </a:t>
            </a:r>
            <a:r>
              <a:rPr lang="en-GB" dirty="0" err="1">
                <a:solidFill>
                  <a:schemeClr val="tx1">
                    <a:lumMod val="95000"/>
                    <a:lumOff val="5000"/>
                  </a:schemeClr>
                </a:solidFill>
                <a:latin typeface="+mj-lt"/>
              </a:rPr>
              <a:t>kaela</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ja</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kuklasse</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ning</a:t>
            </a:r>
            <a:r>
              <a:rPr lang="en-GB" dirty="0">
                <a:solidFill>
                  <a:schemeClr val="tx1">
                    <a:lumMod val="95000"/>
                    <a:lumOff val="5000"/>
                  </a:schemeClr>
                </a:solidFill>
                <a:latin typeface="+mj-lt"/>
              </a:rPr>
              <a:t> </a:t>
            </a:r>
            <a:r>
              <a:rPr lang="en-GB" dirty="0" err="1">
                <a:solidFill>
                  <a:schemeClr val="tx1">
                    <a:lumMod val="95000"/>
                    <a:lumOff val="5000"/>
                  </a:schemeClr>
                </a:solidFill>
                <a:latin typeface="+mj-lt"/>
              </a:rPr>
              <a:t>vastupidi</a:t>
            </a:r>
            <a:r>
              <a:rPr lang="en-GB" dirty="0">
                <a:solidFill>
                  <a:schemeClr val="tx1">
                    <a:lumMod val="95000"/>
                    <a:lumOff val="5000"/>
                  </a:schemeClr>
                </a:solidFill>
                <a:latin typeface="+mj-lt"/>
              </a:rPr>
              <a:t>. </a:t>
            </a:r>
          </a:p>
        </p:txBody>
      </p:sp>
      <p:pic>
        <p:nvPicPr>
          <p:cNvPr id="8" name="Picture 7">
            <a:extLst>
              <a:ext uri="{FF2B5EF4-FFF2-40B4-BE49-F238E27FC236}">
                <a16:creationId xmlns:a16="http://schemas.microsoft.com/office/drawing/2014/main" id="{91F4FE00-578B-4D7B-81B3-C950FA3D1884}"/>
              </a:ext>
            </a:extLst>
          </p:cNvPr>
          <p:cNvPicPr>
            <a:picLocks noChangeAspect="1"/>
          </p:cNvPicPr>
          <p:nvPr/>
        </p:nvPicPr>
        <p:blipFill>
          <a:blip r:embed="rId4">
            <a:extLst>
              <a:ext uri="{BEBA8EAE-BF5A-486C-A8C5-ECC9F3942E4B}">
                <a14:imgProps xmlns:a14="http://schemas.microsoft.com/office/drawing/2010/main">
                  <a14:imgLayer r:embed="rId5">
                    <a14:imgEffect>
                      <a14:artisticFilmGrain/>
                    </a14:imgEffect>
                  </a14:imgLayer>
                </a14:imgProps>
              </a:ext>
              <a:ext uri="{28A0092B-C50C-407E-A947-70E740481C1C}">
                <a14:useLocalDpi xmlns:a14="http://schemas.microsoft.com/office/drawing/2010/main" val="0"/>
              </a:ext>
            </a:extLst>
          </a:blip>
          <a:stretch>
            <a:fillRect/>
          </a:stretch>
        </p:blipFill>
        <p:spPr>
          <a:xfrm>
            <a:off x="9005887" y="497421"/>
            <a:ext cx="2434588" cy="157559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828363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623632-906B-4677-93EE-4E80801C574B}"/>
              </a:ext>
            </a:extLst>
          </p:cNvPr>
          <p:cNvSpPr>
            <a:spLocks noGrp="1"/>
          </p:cNvSpPr>
          <p:nvPr>
            <p:ph idx="1"/>
          </p:nvPr>
        </p:nvSpPr>
        <p:spPr>
          <a:xfrm>
            <a:off x="888895" y="3050485"/>
            <a:ext cx="10414209" cy="3328637"/>
          </a:xfrm>
          <a:blipFill dpi="0" rotWithShape="1">
            <a:blip r:embed="rId2">
              <a:alphaModFix amt="49000"/>
              <a:extLst>
                <a:ext uri="{BEBA8EAE-BF5A-486C-A8C5-ECC9F3942E4B}">
                  <a14:imgProps xmlns:a14="http://schemas.microsoft.com/office/drawing/2010/main">
                    <a14:imgLayer r:embed="rId3">
                      <a14:imgEffect>
                        <a14:artisticCement trans="42000" crackSpacing="38"/>
                      </a14:imgEffect>
                    </a14:imgLayer>
                  </a14:imgProps>
                </a:ext>
              </a:extLst>
            </a:blip>
            <a:srcRect/>
            <a:tile tx="0" ty="0" sx="100000" sy="100000" flip="none" algn="tl"/>
          </a:blipFill>
        </p:spPr>
        <p:txBody>
          <a:bodyPr>
            <a:normAutofit/>
          </a:bodyPr>
          <a:lstStyle/>
          <a:p>
            <a:pPr lvl="0"/>
            <a:endParaRPr lang="et-EE" sz="2000" dirty="0">
              <a:solidFill>
                <a:prstClr val="black"/>
              </a:solidFill>
            </a:endParaRPr>
          </a:p>
          <a:p>
            <a:pPr lvl="0"/>
            <a:r>
              <a:rPr lang="et-EE" sz="2000" dirty="0">
                <a:solidFill>
                  <a:prstClr val="black"/>
                </a:solidFill>
              </a:rPr>
              <a:t>Seni</a:t>
            </a:r>
            <a:r>
              <a:rPr lang="en-GB" sz="2000" dirty="0">
                <a:solidFill>
                  <a:prstClr val="black"/>
                </a:solidFill>
              </a:rPr>
              <a:t> on </a:t>
            </a:r>
            <a:r>
              <a:rPr lang="en-GB" sz="2000" dirty="0" err="1">
                <a:solidFill>
                  <a:prstClr val="black"/>
                </a:solidFill>
              </a:rPr>
              <a:t>arvatud</a:t>
            </a:r>
            <a:r>
              <a:rPr lang="en-GB" sz="2000" dirty="0">
                <a:solidFill>
                  <a:prstClr val="black"/>
                </a:solidFill>
              </a:rPr>
              <a:t>, et </a:t>
            </a:r>
            <a:r>
              <a:rPr lang="en-GB" sz="2000" dirty="0" err="1">
                <a:solidFill>
                  <a:prstClr val="black"/>
                </a:solidFill>
              </a:rPr>
              <a:t>sidekoel</a:t>
            </a:r>
            <a:r>
              <a:rPr lang="en-GB" sz="2000" dirty="0">
                <a:solidFill>
                  <a:prstClr val="black"/>
                </a:solidFill>
              </a:rPr>
              <a:t>, </a:t>
            </a:r>
            <a:r>
              <a:rPr lang="en-GB" sz="2000" dirty="0" err="1">
                <a:solidFill>
                  <a:prstClr val="black"/>
                </a:solidFill>
              </a:rPr>
              <a:t>sidemetel</a:t>
            </a:r>
            <a:r>
              <a:rPr lang="et-EE" sz="2000" dirty="0">
                <a:solidFill>
                  <a:prstClr val="black"/>
                </a:solidFill>
              </a:rPr>
              <a:t>, </a:t>
            </a:r>
            <a:r>
              <a:rPr lang="en-GB" sz="2000" dirty="0" err="1">
                <a:solidFill>
                  <a:prstClr val="black"/>
                </a:solidFill>
              </a:rPr>
              <a:t>kõõlustel</a:t>
            </a:r>
            <a:r>
              <a:rPr lang="et-EE" sz="2000" dirty="0">
                <a:solidFill>
                  <a:prstClr val="black"/>
                </a:solidFill>
              </a:rPr>
              <a:t>, membraanidel ja kelmetel </a:t>
            </a:r>
            <a:r>
              <a:rPr lang="en-GB" sz="2000" dirty="0">
                <a:solidFill>
                  <a:prstClr val="black"/>
                </a:solidFill>
              </a:rPr>
              <a:t>on </a:t>
            </a:r>
            <a:r>
              <a:rPr lang="et-EE" sz="2000" dirty="0">
                <a:solidFill>
                  <a:prstClr val="black"/>
                </a:solidFill>
              </a:rPr>
              <a:t>organismis </a:t>
            </a:r>
            <a:r>
              <a:rPr lang="en-GB" sz="2000" dirty="0" err="1">
                <a:solidFill>
                  <a:prstClr val="black"/>
                </a:solidFill>
              </a:rPr>
              <a:t>vaid</a:t>
            </a:r>
            <a:r>
              <a:rPr lang="en-GB" sz="2000" dirty="0">
                <a:solidFill>
                  <a:prstClr val="black"/>
                </a:solidFill>
              </a:rPr>
              <a:t> </a:t>
            </a:r>
            <a:r>
              <a:rPr lang="en-GB" sz="2000" dirty="0" err="1">
                <a:solidFill>
                  <a:prstClr val="black"/>
                </a:solidFill>
              </a:rPr>
              <a:t>abistav</a:t>
            </a:r>
            <a:r>
              <a:rPr lang="en-GB" sz="2000" dirty="0">
                <a:solidFill>
                  <a:prstClr val="black"/>
                </a:solidFill>
              </a:rPr>
              <a:t> </a:t>
            </a:r>
            <a:r>
              <a:rPr lang="en-GB" sz="2000" dirty="0" err="1">
                <a:solidFill>
                  <a:prstClr val="black"/>
                </a:solidFill>
              </a:rPr>
              <a:t>funktsioon</a:t>
            </a:r>
            <a:r>
              <a:rPr lang="en-GB" sz="2000" dirty="0">
                <a:solidFill>
                  <a:prstClr val="black"/>
                </a:solidFill>
              </a:rPr>
              <a:t>. </a:t>
            </a:r>
            <a:r>
              <a:rPr lang="en-GB" sz="2000" dirty="0" err="1">
                <a:solidFill>
                  <a:prstClr val="black"/>
                </a:solidFill>
              </a:rPr>
              <a:t>Alles</a:t>
            </a:r>
            <a:r>
              <a:rPr lang="en-GB" sz="2000" dirty="0">
                <a:solidFill>
                  <a:prstClr val="black"/>
                </a:solidFill>
              </a:rPr>
              <a:t> </a:t>
            </a:r>
            <a:r>
              <a:rPr lang="en-GB" sz="2000" dirty="0" err="1">
                <a:solidFill>
                  <a:prstClr val="black"/>
                </a:solidFill>
              </a:rPr>
              <a:t>praegu</a:t>
            </a:r>
            <a:r>
              <a:rPr lang="en-GB" sz="2000" dirty="0">
                <a:solidFill>
                  <a:prstClr val="black"/>
                </a:solidFill>
              </a:rPr>
              <a:t> </a:t>
            </a:r>
            <a:r>
              <a:rPr lang="en-GB" sz="2000" dirty="0" err="1">
                <a:solidFill>
                  <a:prstClr val="black"/>
                </a:solidFill>
              </a:rPr>
              <a:t>hakkavad</a:t>
            </a:r>
            <a:r>
              <a:rPr lang="en-GB" sz="2000" dirty="0">
                <a:solidFill>
                  <a:prstClr val="black"/>
                </a:solidFill>
              </a:rPr>
              <a:t> </a:t>
            </a:r>
            <a:r>
              <a:rPr lang="en-GB" sz="2000" dirty="0" err="1">
                <a:solidFill>
                  <a:prstClr val="black"/>
                </a:solidFill>
              </a:rPr>
              <a:t>teadlased</a:t>
            </a:r>
            <a:r>
              <a:rPr lang="en-GB" sz="2000" dirty="0">
                <a:solidFill>
                  <a:prstClr val="black"/>
                </a:solidFill>
              </a:rPr>
              <a:t> </a:t>
            </a:r>
            <a:r>
              <a:rPr lang="en-GB" sz="2000" dirty="0" err="1">
                <a:solidFill>
                  <a:prstClr val="black"/>
                </a:solidFill>
              </a:rPr>
              <a:t>tasapisi</a:t>
            </a:r>
            <a:r>
              <a:rPr lang="en-GB" sz="2000" dirty="0">
                <a:solidFill>
                  <a:prstClr val="black"/>
                </a:solidFill>
              </a:rPr>
              <a:t> </a:t>
            </a:r>
            <a:r>
              <a:rPr lang="en-GB" sz="2000" dirty="0" err="1">
                <a:solidFill>
                  <a:prstClr val="black"/>
                </a:solidFill>
              </a:rPr>
              <a:t>mõistma</a:t>
            </a:r>
            <a:r>
              <a:rPr lang="en-GB" sz="2000" dirty="0">
                <a:solidFill>
                  <a:prstClr val="black"/>
                </a:solidFill>
              </a:rPr>
              <a:t> </a:t>
            </a:r>
            <a:r>
              <a:rPr lang="en-GB" sz="2000" dirty="0" err="1">
                <a:solidFill>
                  <a:prstClr val="black"/>
                </a:solidFill>
              </a:rPr>
              <a:t>fastsiaalse</a:t>
            </a:r>
            <a:r>
              <a:rPr lang="en-GB" sz="2000" dirty="0">
                <a:solidFill>
                  <a:prstClr val="black"/>
                </a:solidFill>
              </a:rPr>
              <a:t> </a:t>
            </a:r>
            <a:r>
              <a:rPr lang="en-GB" sz="2000" dirty="0" err="1">
                <a:solidFill>
                  <a:prstClr val="black"/>
                </a:solidFill>
              </a:rPr>
              <a:t>struktuuri</a:t>
            </a:r>
            <a:r>
              <a:rPr lang="en-GB" sz="2000" dirty="0">
                <a:solidFill>
                  <a:prstClr val="black"/>
                </a:solidFill>
              </a:rPr>
              <a:t> </a:t>
            </a:r>
            <a:r>
              <a:rPr lang="et-EE" sz="2000" dirty="0">
                <a:solidFill>
                  <a:prstClr val="black"/>
                </a:solidFill>
              </a:rPr>
              <a:t>terviklikku</a:t>
            </a:r>
            <a:r>
              <a:rPr lang="en-GB" sz="2000" dirty="0">
                <a:solidFill>
                  <a:prstClr val="black"/>
                </a:solidFill>
              </a:rPr>
              <a:t> </a:t>
            </a:r>
            <a:r>
              <a:rPr lang="en-GB" sz="2000" dirty="0" err="1">
                <a:solidFill>
                  <a:prstClr val="black"/>
                </a:solidFill>
              </a:rPr>
              <a:t>mõju</a:t>
            </a:r>
            <a:r>
              <a:rPr lang="en-GB" sz="2000" dirty="0">
                <a:solidFill>
                  <a:prstClr val="black"/>
                </a:solidFill>
              </a:rPr>
              <a:t> </a:t>
            </a:r>
            <a:r>
              <a:rPr lang="en-GB" sz="2000" dirty="0" err="1">
                <a:solidFill>
                  <a:prstClr val="black"/>
                </a:solidFill>
              </a:rPr>
              <a:t>meie</a:t>
            </a:r>
            <a:r>
              <a:rPr lang="en-GB" sz="2000" dirty="0">
                <a:solidFill>
                  <a:prstClr val="black"/>
                </a:solidFill>
              </a:rPr>
              <a:t> </a:t>
            </a:r>
            <a:r>
              <a:rPr lang="en-GB" sz="2000" dirty="0" err="1">
                <a:solidFill>
                  <a:prstClr val="black"/>
                </a:solidFill>
              </a:rPr>
              <a:t>tervisele</a:t>
            </a:r>
            <a:r>
              <a:rPr lang="et-EE" sz="2000" dirty="0">
                <a:solidFill>
                  <a:prstClr val="black"/>
                </a:solidFill>
              </a:rPr>
              <a:t>, s.h. emotsioonidele, enesetundele, immuunsusele.</a:t>
            </a:r>
          </a:p>
          <a:p>
            <a:pPr lvl="0"/>
            <a:endParaRPr lang="et-EE" sz="1000" dirty="0">
              <a:solidFill>
                <a:prstClr val="black"/>
              </a:solidFill>
            </a:endParaRPr>
          </a:p>
          <a:p>
            <a:r>
              <a:rPr lang="et-EE" sz="2000" dirty="0">
                <a:solidFill>
                  <a:prstClr val="black"/>
                </a:solidFill>
              </a:rPr>
              <a:t>Fastsiaalne</a:t>
            </a:r>
            <a:r>
              <a:rPr lang="en-GB" sz="2000" dirty="0">
                <a:solidFill>
                  <a:prstClr val="black"/>
                </a:solidFill>
              </a:rPr>
              <a:t> </a:t>
            </a:r>
            <a:r>
              <a:rPr lang="et-EE" sz="2000" dirty="0">
                <a:solidFill>
                  <a:prstClr val="black"/>
                </a:solidFill>
              </a:rPr>
              <a:t>eluskude</a:t>
            </a:r>
            <a:r>
              <a:rPr lang="en-GB" sz="2000" dirty="0">
                <a:solidFill>
                  <a:prstClr val="black"/>
                </a:solidFill>
              </a:rPr>
              <a:t> on </a:t>
            </a:r>
            <a:r>
              <a:rPr lang="en-GB" sz="2000" dirty="0" err="1">
                <a:solidFill>
                  <a:prstClr val="black"/>
                </a:solidFill>
              </a:rPr>
              <a:t>tunnistatud</a:t>
            </a:r>
            <a:r>
              <a:rPr lang="en-GB" sz="2000" dirty="0">
                <a:solidFill>
                  <a:prstClr val="black"/>
                </a:solidFill>
              </a:rPr>
              <a:t> </a:t>
            </a:r>
            <a:r>
              <a:rPr lang="en-GB" sz="2000" dirty="0" err="1">
                <a:solidFill>
                  <a:prstClr val="black"/>
                </a:solidFill>
              </a:rPr>
              <a:t>paljude</a:t>
            </a:r>
            <a:r>
              <a:rPr lang="en-GB" sz="2000" dirty="0">
                <a:solidFill>
                  <a:prstClr val="black"/>
                </a:solidFill>
              </a:rPr>
              <a:t> </a:t>
            </a:r>
            <a:r>
              <a:rPr lang="en-GB" sz="2000" dirty="0" err="1">
                <a:solidFill>
                  <a:prstClr val="black"/>
                </a:solidFill>
              </a:rPr>
              <a:t>seni</a:t>
            </a:r>
            <a:r>
              <a:rPr lang="en-GB" sz="2000" dirty="0">
                <a:solidFill>
                  <a:prstClr val="black"/>
                </a:solidFill>
              </a:rPr>
              <a:t> </a:t>
            </a:r>
            <a:r>
              <a:rPr lang="en-GB" sz="2000" dirty="0" err="1">
                <a:solidFill>
                  <a:prstClr val="black"/>
                </a:solidFill>
              </a:rPr>
              <a:t>seletamatute</a:t>
            </a:r>
            <a:r>
              <a:rPr lang="en-GB" sz="2000" dirty="0">
                <a:solidFill>
                  <a:prstClr val="black"/>
                </a:solidFill>
              </a:rPr>
              <a:t> </a:t>
            </a:r>
            <a:r>
              <a:rPr lang="en-GB" sz="2000" dirty="0" err="1">
                <a:solidFill>
                  <a:prstClr val="black"/>
                </a:solidFill>
              </a:rPr>
              <a:t>haiguste</a:t>
            </a:r>
            <a:r>
              <a:rPr lang="en-GB" sz="2000" dirty="0">
                <a:solidFill>
                  <a:prstClr val="black"/>
                </a:solidFill>
              </a:rPr>
              <a:t> </a:t>
            </a:r>
            <a:r>
              <a:rPr lang="en-GB" sz="2000" dirty="0" err="1">
                <a:solidFill>
                  <a:prstClr val="black"/>
                </a:solidFill>
              </a:rPr>
              <a:t>ja</a:t>
            </a:r>
            <a:r>
              <a:rPr lang="en-GB" sz="2000" dirty="0">
                <a:solidFill>
                  <a:prstClr val="black"/>
                </a:solidFill>
              </a:rPr>
              <a:t> </a:t>
            </a:r>
            <a:r>
              <a:rPr lang="en-GB" sz="2000" dirty="0" err="1">
                <a:solidFill>
                  <a:prstClr val="black"/>
                </a:solidFill>
              </a:rPr>
              <a:t>sündroomide</a:t>
            </a:r>
            <a:r>
              <a:rPr lang="en-GB" sz="2000" dirty="0">
                <a:solidFill>
                  <a:prstClr val="black"/>
                </a:solidFill>
              </a:rPr>
              <a:t> </a:t>
            </a:r>
            <a:r>
              <a:rPr lang="en-GB" sz="2000" dirty="0" err="1">
                <a:solidFill>
                  <a:prstClr val="black"/>
                </a:solidFill>
              </a:rPr>
              <a:t>põhjustajaks</a:t>
            </a:r>
            <a:r>
              <a:rPr lang="en-GB" sz="2000" dirty="0">
                <a:solidFill>
                  <a:prstClr val="black"/>
                </a:solidFill>
              </a:rPr>
              <a:t>, aga </a:t>
            </a:r>
            <a:r>
              <a:rPr lang="en-GB" sz="2000" dirty="0" err="1">
                <a:solidFill>
                  <a:prstClr val="black"/>
                </a:solidFill>
              </a:rPr>
              <a:t>samas</a:t>
            </a:r>
            <a:r>
              <a:rPr lang="en-GB" sz="2000" dirty="0">
                <a:solidFill>
                  <a:prstClr val="black"/>
                </a:solidFill>
              </a:rPr>
              <a:t> ka </a:t>
            </a:r>
            <a:r>
              <a:rPr lang="en-GB" sz="2000" dirty="0" err="1">
                <a:solidFill>
                  <a:prstClr val="black"/>
                </a:solidFill>
              </a:rPr>
              <a:t>tervendava</a:t>
            </a:r>
            <a:r>
              <a:rPr lang="en-GB" sz="2000" dirty="0">
                <a:solidFill>
                  <a:prstClr val="black"/>
                </a:solidFill>
              </a:rPr>
              <a:t> </a:t>
            </a:r>
            <a:r>
              <a:rPr lang="en-GB" sz="2000" dirty="0" err="1">
                <a:solidFill>
                  <a:prstClr val="black"/>
                </a:solidFill>
              </a:rPr>
              <a:t>väe</a:t>
            </a:r>
            <a:r>
              <a:rPr lang="en-GB" sz="2000" dirty="0">
                <a:solidFill>
                  <a:prstClr val="black"/>
                </a:solidFill>
              </a:rPr>
              <a:t> </a:t>
            </a:r>
            <a:r>
              <a:rPr lang="en-GB" sz="2000" dirty="0" err="1">
                <a:solidFill>
                  <a:prstClr val="black"/>
                </a:solidFill>
              </a:rPr>
              <a:t>allikaks</a:t>
            </a:r>
            <a:r>
              <a:rPr lang="et-EE" sz="2000" dirty="0">
                <a:solidFill>
                  <a:prstClr val="black"/>
                </a:solidFill>
              </a:rPr>
              <a:t>, näidates </a:t>
            </a:r>
            <a:r>
              <a:rPr lang="en-GB" sz="2000" dirty="0" err="1">
                <a:solidFill>
                  <a:prstClr val="black"/>
                </a:solidFill>
              </a:rPr>
              <a:t>valusündroomi</a:t>
            </a:r>
            <a:r>
              <a:rPr lang="en-GB" sz="2000" dirty="0">
                <a:solidFill>
                  <a:prstClr val="black"/>
                </a:solidFill>
              </a:rPr>
              <a:t> </a:t>
            </a:r>
            <a:r>
              <a:rPr lang="en-GB" sz="2000" dirty="0" err="1">
                <a:solidFill>
                  <a:prstClr val="black"/>
                </a:solidFill>
              </a:rPr>
              <a:t>uues</a:t>
            </a:r>
            <a:r>
              <a:rPr lang="en-GB" sz="2000" dirty="0">
                <a:solidFill>
                  <a:prstClr val="black"/>
                </a:solidFill>
              </a:rPr>
              <a:t> </a:t>
            </a:r>
            <a:r>
              <a:rPr lang="en-GB" sz="2000" dirty="0" err="1">
                <a:solidFill>
                  <a:prstClr val="black"/>
                </a:solidFill>
              </a:rPr>
              <a:t>valguses</a:t>
            </a:r>
            <a:r>
              <a:rPr lang="et-EE" sz="2000" dirty="0">
                <a:solidFill>
                  <a:prstClr val="black"/>
                </a:solidFill>
              </a:rPr>
              <a:t>.</a:t>
            </a:r>
          </a:p>
          <a:p>
            <a:endParaRPr lang="et-EE" sz="1000" dirty="0">
              <a:solidFill>
                <a:prstClr val="black"/>
              </a:solidFill>
            </a:endParaRPr>
          </a:p>
          <a:p>
            <a:r>
              <a:rPr lang="et-EE" sz="2000" dirty="0">
                <a:solidFill>
                  <a:prstClr val="black"/>
                </a:solidFill>
              </a:rPr>
              <a:t>Kehatöö s</a:t>
            </a:r>
            <a:r>
              <a:rPr lang="en-GB" sz="2000" dirty="0" err="1">
                <a:solidFill>
                  <a:prstClr val="black"/>
                </a:solidFill>
              </a:rPr>
              <a:t>petsialistid</a:t>
            </a:r>
            <a:r>
              <a:rPr lang="en-GB" sz="2000" dirty="0">
                <a:solidFill>
                  <a:prstClr val="black"/>
                </a:solidFill>
              </a:rPr>
              <a:t> </a:t>
            </a:r>
            <a:r>
              <a:rPr lang="et-EE" sz="2000" dirty="0">
                <a:solidFill>
                  <a:prstClr val="black"/>
                </a:solidFill>
              </a:rPr>
              <a:t>nimetavad</a:t>
            </a:r>
            <a:r>
              <a:rPr lang="en-GB" sz="2000" dirty="0">
                <a:solidFill>
                  <a:prstClr val="black"/>
                </a:solidFill>
              </a:rPr>
              <a:t> </a:t>
            </a:r>
            <a:r>
              <a:rPr lang="en-GB" sz="2000" dirty="0" err="1">
                <a:solidFill>
                  <a:prstClr val="black"/>
                </a:solidFill>
              </a:rPr>
              <a:t>fastsiat</a:t>
            </a:r>
            <a:r>
              <a:rPr lang="et-EE" sz="2000" dirty="0">
                <a:solidFill>
                  <a:prstClr val="black"/>
                </a:solidFill>
              </a:rPr>
              <a:t> „</a:t>
            </a:r>
            <a:r>
              <a:rPr lang="en-GB" sz="2000" dirty="0" err="1">
                <a:solidFill>
                  <a:prstClr val="black"/>
                </a:solidFill>
              </a:rPr>
              <a:t>organismi</a:t>
            </a:r>
            <a:r>
              <a:rPr lang="en-GB" sz="2000" dirty="0">
                <a:solidFill>
                  <a:prstClr val="black"/>
                </a:solidFill>
              </a:rPr>
              <a:t> </a:t>
            </a:r>
            <a:r>
              <a:rPr lang="en-GB" sz="2000" dirty="0" err="1">
                <a:solidFill>
                  <a:prstClr val="black"/>
                </a:solidFill>
              </a:rPr>
              <a:t>suhtlusvõrgustik</a:t>
            </a:r>
            <a:r>
              <a:rPr lang="et-EE" sz="2000" dirty="0">
                <a:solidFill>
                  <a:prstClr val="black"/>
                </a:solidFill>
              </a:rPr>
              <a:t>uks“, „</a:t>
            </a:r>
            <a:r>
              <a:rPr lang="en-GB" sz="2000" dirty="0" err="1">
                <a:solidFill>
                  <a:prstClr val="black"/>
                </a:solidFill>
              </a:rPr>
              <a:t>elu</a:t>
            </a:r>
            <a:r>
              <a:rPr lang="en-GB" sz="2000" dirty="0">
                <a:solidFill>
                  <a:prstClr val="black"/>
                </a:solidFill>
              </a:rPr>
              <a:t> </a:t>
            </a:r>
            <a:r>
              <a:rPr lang="en-GB" sz="2000" dirty="0" err="1">
                <a:solidFill>
                  <a:prstClr val="black"/>
                </a:solidFill>
              </a:rPr>
              <a:t>infrastruktuur</a:t>
            </a:r>
            <a:r>
              <a:rPr lang="et-EE" sz="2000" dirty="0">
                <a:solidFill>
                  <a:prstClr val="black"/>
                </a:solidFill>
              </a:rPr>
              <a:t>iks“, „</a:t>
            </a:r>
            <a:r>
              <a:rPr lang="en-GB" sz="2000" dirty="0" err="1">
                <a:solidFill>
                  <a:prstClr val="black"/>
                </a:solidFill>
              </a:rPr>
              <a:t>keha</a:t>
            </a:r>
            <a:r>
              <a:rPr lang="en-GB" sz="2000" dirty="0">
                <a:solidFill>
                  <a:prstClr val="black"/>
                </a:solidFill>
              </a:rPr>
              <a:t> </a:t>
            </a:r>
            <a:r>
              <a:rPr lang="en-GB" sz="2000" dirty="0" err="1">
                <a:solidFill>
                  <a:prstClr val="black"/>
                </a:solidFill>
              </a:rPr>
              <a:t>tervendussüsteem</a:t>
            </a:r>
            <a:r>
              <a:rPr lang="et-EE" sz="2000" dirty="0">
                <a:solidFill>
                  <a:prstClr val="black"/>
                </a:solidFill>
              </a:rPr>
              <a:t>iks“.</a:t>
            </a:r>
          </a:p>
          <a:p>
            <a:endParaRPr lang="en-GB" sz="2000" dirty="0">
              <a:solidFill>
                <a:prstClr val="black"/>
              </a:solidFill>
            </a:endParaRPr>
          </a:p>
        </p:txBody>
      </p:sp>
      <p:sp>
        <p:nvSpPr>
          <p:cNvPr id="5" name="Rectangle 4">
            <a:extLst>
              <a:ext uri="{FF2B5EF4-FFF2-40B4-BE49-F238E27FC236}">
                <a16:creationId xmlns:a16="http://schemas.microsoft.com/office/drawing/2014/main" id="{E911BDD7-AA5A-43C8-BDF9-95589C79B268}"/>
              </a:ext>
            </a:extLst>
          </p:cNvPr>
          <p:cNvSpPr/>
          <p:nvPr/>
        </p:nvSpPr>
        <p:spPr>
          <a:xfrm>
            <a:off x="1259353" y="315196"/>
            <a:ext cx="6952686" cy="295465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t-EE" sz="2400" b="0" i="0" u="none" strike="noStrike" kern="1200" cap="none" spc="0" normalizeH="0" baseline="0" noProof="0" dirty="0">
                <a:ln>
                  <a:noFill/>
                </a:ln>
                <a:solidFill>
                  <a:prstClr val="black"/>
                </a:solidFill>
                <a:effectLst/>
                <a:uLnTx/>
                <a:uFillTx/>
                <a:latin typeface="Calibri Light" panose="020F0302020204030204"/>
                <a:ea typeface="+mn-ea"/>
                <a:cs typeface="+mn-cs"/>
              </a:rPr>
            </a:br>
            <a:r>
              <a:rPr lang="et-EE" sz="2400" b="1" dirty="0">
                <a:solidFill>
                  <a:srgbClr val="4472C4">
                    <a:lumMod val="50000"/>
                  </a:srgbClr>
                </a:solidFill>
                <a:latin typeface="Calibri" panose="020F0502020204030204"/>
              </a:rPr>
              <a:t>FASTSIA </a:t>
            </a:r>
            <a:r>
              <a:rPr lang="et-EE" sz="2400" dirty="0">
                <a:solidFill>
                  <a:srgbClr val="4472C4">
                    <a:lumMod val="50000"/>
                  </a:srgbClr>
                </a:solidFill>
                <a:latin typeface="Calibri" panose="020F0502020204030204"/>
              </a:rPr>
              <a:t>ehk</a:t>
            </a:r>
            <a:r>
              <a:rPr lang="et-EE" sz="2400" b="1" dirty="0">
                <a:solidFill>
                  <a:srgbClr val="4472C4">
                    <a:lumMod val="50000"/>
                  </a:srgbClr>
                </a:solidFill>
                <a:latin typeface="Calibri" panose="020F0502020204030204"/>
              </a:rPr>
              <a:t> KEHA SIDEKOELINE VÕRGUSTIK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t-EE" sz="24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o</a:t>
            </a:r>
            <a:r>
              <a:rPr kumimoji="0" lang="fi-FI" sz="24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n</a:t>
            </a:r>
            <a:r>
              <a:rPr kumimoji="0" lang="et-EE" sz="24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 </a:t>
            </a:r>
            <a:r>
              <a:rPr kumimoji="0" lang="fi-FI" sz="24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geomeetriliselt hästitoimiv</a:t>
            </a:r>
            <a:r>
              <a:rPr kumimoji="0" lang="et-EE" sz="24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 </a:t>
            </a:r>
            <a:r>
              <a:rPr kumimoji="0" lang="fi-FI" sz="24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pingeterviklikkus</a:t>
            </a:r>
            <a:r>
              <a:rPr kumimoji="0" lang="et-EE" sz="24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t-EE" sz="24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t-EE" sz="2400" b="0"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 </a:t>
            </a:r>
            <a:r>
              <a:rPr kumimoji="0" lang="et-EE"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Fastsia</a:t>
            </a:r>
            <a:r>
              <a:rPr kumimoji="0" lang="en-GB"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 on </a:t>
            </a:r>
            <a:r>
              <a:rPr kumimoji="0" lang="en-GB" sz="2400" b="1" i="0" u="none" strike="noStrike" kern="1200" cap="none" spc="0" normalizeH="0" baseline="0" noProof="0" dirty="0" err="1">
                <a:ln>
                  <a:noFill/>
                </a:ln>
                <a:solidFill>
                  <a:srgbClr val="4472C4">
                    <a:lumMod val="50000"/>
                  </a:srgbClr>
                </a:solidFill>
                <a:effectLst/>
                <a:uLnTx/>
                <a:uFillTx/>
                <a:latin typeface="Calibri" panose="020F0502020204030204"/>
                <a:ea typeface="+mn-ea"/>
                <a:cs typeface="+mn-cs"/>
              </a:rPr>
              <a:t>organismi</a:t>
            </a:r>
            <a:r>
              <a:rPr kumimoji="0" lang="en-GB"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 </a:t>
            </a:r>
            <a:r>
              <a:rPr kumimoji="0" lang="et-EE"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tegelik </a:t>
            </a:r>
            <a:r>
              <a:rPr kumimoji="0" lang="en-GB" sz="2400" b="1" i="0" u="none" strike="noStrike" kern="1200" cap="none" spc="0" normalizeH="0" baseline="0" noProof="0" dirty="0" err="1">
                <a:ln>
                  <a:noFill/>
                </a:ln>
                <a:solidFill>
                  <a:srgbClr val="4472C4">
                    <a:lumMod val="50000"/>
                  </a:srgbClr>
                </a:solidFill>
                <a:effectLst/>
                <a:uLnTx/>
                <a:uFillTx/>
                <a:latin typeface="Calibri" panose="020F0502020204030204"/>
                <a:ea typeface="+mn-ea"/>
                <a:cs typeface="+mn-cs"/>
              </a:rPr>
              <a:t>karkass</a:t>
            </a:r>
            <a:r>
              <a:rPr kumimoji="0" lang="en-GB"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a:t>
            </a:r>
            <a:endParaRPr kumimoji="0" lang="et-EE"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t-EE"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mis paikneb </a:t>
            </a:r>
            <a:r>
              <a:rPr kumimoji="0" lang="en-GB" sz="2400" b="1" i="0" u="none" strike="noStrike" kern="1200" cap="none" spc="0" normalizeH="0" baseline="0" noProof="0" dirty="0" err="1">
                <a:ln>
                  <a:noFill/>
                </a:ln>
                <a:solidFill>
                  <a:srgbClr val="4472C4">
                    <a:lumMod val="50000"/>
                  </a:srgbClr>
                </a:solidFill>
                <a:effectLst/>
                <a:uLnTx/>
                <a:uFillTx/>
                <a:latin typeface="Calibri" panose="020F0502020204030204"/>
                <a:ea typeface="+mn-ea"/>
                <a:cs typeface="+mn-cs"/>
              </a:rPr>
              <a:t>kõikjal</a:t>
            </a:r>
            <a:r>
              <a:rPr kumimoji="0" lang="en-GB"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 </a:t>
            </a:r>
            <a:r>
              <a:rPr kumimoji="0" lang="et-EE"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meie </a:t>
            </a:r>
            <a:r>
              <a:rPr kumimoji="0" lang="en-GB" sz="2400" b="1" i="0" u="none" strike="noStrike" kern="1200" cap="none" spc="0" normalizeH="0" baseline="0" noProof="0" dirty="0" err="1">
                <a:ln>
                  <a:noFill/>
                </a:ln>
                <a:solidFill>
                  <a:srgbClr val="4472C4">
                    <a:lumMod val="50000"/>
                  </a:srgbClr>
                </a:solidFill>
                <a:effectLst/>
                <a:uLnTx/>
                <a:uFillTx/>
                <a:latin typeface="Calibri" panose="020F0502020204030204"/>
                <a:ea typeface="+mn-ea"/>
                <a:cs typeface="+mn-cs"/>
              </a:rPr>
              <a:t>organismis</a:t>
            </a:r>
            <a:endParaRPr kumimoji="0" lang="et-EE"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t-EE" sz="24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ja hoiab kehastruktuure terviklikult koos.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9FECC24B-FE9D-446E-A8F6-F187D723726C}"/>
              </a:ext>
            </a:extLst>
          </p:cNvPr>
          <p:cNvPicPr>
            <a:picLocks noChangeAspect="1"/>
          </p:cNvPicPr>
          <p:nvPr/>
        </p:nvPicPr>
        <p:blipFill>
          <a:blip r:embed="rId4">
            <a:extLst>
              <a:ext uri="{BEBA8EAE-BF5A-486C-A8C5-ECC9F3942E4B}">
                <a14:imgProps xmlns:a14="http://schemas.microsoft.com/office/drawing/2010/main">
                  <a14:imgLayer r:embed="rId5">
                    <a14:imgEffect>
                      <a14:artisticPaintBrush/>
                    </a14:imgEffect>
                  </a14:imgLayer>
                </a14:imgProps>
              </a:ext>
              <a:ext uri="{28A0092B-C50C-407E-A947-70E740481C1C}">
                <a14:useLocalDpi xmlns:a14="http://schemas.microsoft.com/office/drawing/2010/main" val="0"/>
              </a:ext>
            </a:extLst>
          </a:blip>
          <a:stretch>
            <a:fillRect/>
          </a:stretch>
        </p:blipFill>
        <p:spPr>
          <a:xfrm>
            <a:off x="7576113" y="1557060"/>
            <a:ext cx="2360689" cy="1712791"/>
          </a:xfrm>
          <a:prstGeom prst="rect">
            <a:avLst/>
          </a:prstGeom>
          <a:ln>
            <a:noFill/>
          </a:ln>
          <a:effectLst>
            <a:outerShdw blurRad="190500" algn="tl" rotWithShape="0">
              <a:srgbClr val="000000">
                <a:alpha val="70000"/>
              </a:srgbClr>
            </a:outerShdw>
          </a:effectLst>
        </p:spPr>
      </p:pic>
      <p:sp>
        <p:nvSpPr>
          <p:cNvPr id="2" name="Rectangle 1">
            <a:extLst>
              <a:ext uri="{FF2B5EF4-FFF2-40B4-BE49-F238E27FC236}">
                <a16:creationId xmlns:a16="http://schemas.microsoft.com/office/drawing/2014/main" id="{9443DAFE-6A40-4132-9290-BC747D29542A}"/>
              </a:ext>
            </a:extLst>
          </p:cNvPr>
          <p:cNvSpPr/>
          <p:nvPr/>
        </p:nvSpPr>
        <p:spPr>
          <a:xfrm>
            <a:off x="1139010" y="164859"/>
            <a:ext cx="2376676" cy="461665"/>
          </a:xfrm>
          <a:prstGeom prst="rect">
            <a:avLst/>
          </a:prstGeom>
          <a:blipFill>
            <a:blip r:embed="rId6"/>
            <a:tile tx="0" ty="0" sx="100000" sy="100000" flip="none" algn="tl"/>
          </a:blipFill>
        </p:spPr>
        <p:txBody>
          <a:bodyPr wrap="none">
            <a:spAutoFit/>
          </a:bodyPr>
          <a:lstStyle/>
          <a:p>
            <a:r>
              <a:rPr lang="et-EE" sz="2400" b="1" i="1" dirty="0">
                <a:latin typeface="Calibri" panose="020F0502020204030204"/>
              </a:rPr>
              <a:t>MIS ON FASTSIA?</a:t>
            </a:r>
            <a:endParaRPr lang="en-GB" sz="2400" b="1" i="1" dirty="0">
              <a:latin typeface="Calibri" panose="020F0502020204030204"/>
            </a:endParaRPr>
          </a:p>
        </p:txBody>
      </p:sp>
      <p:pic>
        <p:nvPicPr>
          <p:cNvPr id="8" name="Picture 7">
            <a:extLst>
              <a:ext uri="{FF2B5EF4-FFF2-40B4-BE49-F238E27FC236}">
                <a16:creationId xmlns:a16="http://schemas.microsoft.com/office/drawing/2014/main" id="{629999A1-2D72-4A4F-82DD-8D8DC761A1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6097" y="192630"/>
            <a:ext cx="760513" cy="86778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9" name="Picture 8">
            <a:extLst>
              <a:ext uri="{FF2B5EF4-FFF2-40B4-BE49-F238E27FC236}">
                <a16:creationId xmlns:a16="http://schemas.microsoft.com/office/drawing/2014/main" id="{B13583EA-D42C-415F-BC8F-40FFB53D4CF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20480" y="315196"/>
            <a:ext cx="2888687" cy="1589588"/>
          </a:xfrm>
          <a:prstGeom prst="rect">
            <a:avLst/>
          </a:prstGeom>
          <a:ln w="6350">
            <a:solidFill>
              <a:schemeClr val="accent3">
                <a:lumMod val="50000"/>
              </a:schemeClr>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61672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C65DD4-8A97-4793-95B7-CD5B06C848EB}"/>
              </a:ext>
            </a:extLst>
          </p:cNvPr>
          <p:cNvSpPr/>
          <p:nvPr/>
        </p:nvSpPr>
        <p:spPr>
          <a:xfrm>
            <a:off x="848360" y="1131475"/>
            <a:ext cx="10784840" cy="5293757"/>
          </a:xfrm>
          <a:prstGeom prst="rect">
            <a:avLst/>
          </a:prstGeom>
          <a:blipFill>
            <a:blip r:embed="rId2"/>
            <a:tile tx="0" ty="0" sx="100000" sy="100000" flip="none" algn="tl"/>
          </a:blipFill>
          <a:ln>
            <a:noFill/>
          </a:ln>
        </p:spPr>
        <p:txBody>
          <a:bodyPr wrap="square">
            <a:spAutoFit/>
          </a:bodyPr>
          <a:lstStyle/>
          <a:p>
            <a:pPr algn="ctr"/>
            <a:r>
              <a:rPr lang="et-EE" sz="2000" b="1" dirty="0">
                <a:latin typeface="Papyrus" panose="03070502060502030205" pitchFamily="66" charset="0"/>
              </a:rPr>
              <a:t>Kuigi fastsia on inimkehas alati olemas olnud, siis ometi on moodne meditsiin</a:t>
            </a:r>
          </a:p>
          <a:p>
            <a:pPr algn="ctr"/>
            <a:r>
              <a:rPr lang="en-GB" sz="2000" b="1" dirty="0" err="1">
                <a:latin typeface="Papyrus" panose="03070502060502030205" pitchFamily="66" charset="0"/>
              </a:rPr>
              <a:t>selle</a:t>
            </a:r>
            <a:r>
              <a:rPr lang="en-GB" sz="2000" b="1" dirty="0">
                <a:latin typeface="Papyrus" panose="03070502060502030205" pitchFamily="66" charset="0"/>
              </a:rPr>
              <a:t> </a:t>
            </a:r>
            <a:r>
              <a:rPr lang="en-GB" sz="2000" b="1" dirty="0" err="1">
                <a:latin typeface="Papyrus" panose="03070502060502030205" pitchFamily="66" charset="0"/>
              </a:rPr>
              <a:t>ainulaadse</a:t>
            </a:r>
            <a:r>
              <a:rPr lang="et-EE" sz="2000" b="1" dirty="0">
                <a:latin typeface="Papyrus" panose="03070502060502030205" pitchFamily="66" charset="0"/>
              </a:rPr>
              <a:t> struktuuri olemasolu sisuliselt unustatud.</a:t>
            </a:r>
          </a:p>
          <a:p>
            <a:pPr algn="ctr"/>
            <a:r>
              <a:rPr lang="et-EE" sz="2000" b="1" dirty="0">
                <a:latin typeface="Papyrus" panose="03070502060502030205" pitchFamily="66" charset="0"/>
              </a:rPr>
              <a:t>Alles viimasel aastakümnel on hakatud seda kehateraapias tasapisi taasavastama.</a:t>
            </a:r>
          </a:p>
          <a:p>
            <a:endParaRPr lang="et-EE" dirty="0"/>
          </a:p>
          <a:p>
            <a:endParaRPr lang="en-GB" sz="2000" dirty="0"/>
          </a:p>
          <a:p>
            <a:r>
              <a:rPr lang="et-EE" sz="2000" dirty="0">
                <a:solidFill>
                  <a:schemeClr val="accent1">
                    <a:lumMod val="75000"/>
                  </a:schemeClr>
                </a:solidFill>
              </a:rPr>
              <a:t>              </a:t>
            </a:r>
            <a:r>
              <a:rPr lang="en-GB" sz="2000" b="1" dirty="0">
                <a:solidFill>
                  <a:schemeClr val="accent1">
                    <a:lumMod val="75000"/>
                  </a:schemeClr>
                </a:solidFill>
              </a:rPr>
              <a:t>2007. </a:t>
            </a:r>
            <a:r>
              <a:rPr lang="et-EE" sz="2000" b="1" dirty="0">
                <a:solidFill>
                  <a:schemeClr val="accent1">
                    <a:lumMod val="75000"/>
                  </a:schemeClr>
                </a:solidFill>
              </a:rPr>
              <a:t>a</a:t>
            </a:r>
            <a:r>
              <a:rPr lang="en-GB" sz="2000" b="1" dirty="0" err="1">
                <a:solidFill>
                  <a:schemeClr val="accent1">
                    <a:lumMod val="75000"/>
                  </a:schemeClr>
                </a:solidFill>
              </a:rPr>
              <a:t>asta</a:t>
            </a:r>
            <a:r>
              <a:rPr lang="et-EE" sz="2000" b="1" dirty="0">
                <a:solidFill>
                  <a:schemeClr val="accent1">
                    <a:lumMod val="75000"/>
                  </a:schemeClr>
                </a:solidFill>
              </a:rPr>
              <a:t>l</a:t>
            </a:r>
            <a:r>
              <a:rPr lang="et-EE" sz="2000" dirty="0">
                <a:solidFill>
                  <a:schemeClr val="accent1">
                    <a:lumMod val="75000"/>
                  </a:schemeClr>
                </a:solidFill>
              </a:rPr>
              <a:t> </a:t>
            </a:r>
            <a:r>
              <a:rPr lang="et-EE" sz="2000" b="1" dirty="0">
                <a:solidFill>
                  <a:schemeClr val="accent1">
                    <a:lumMod val="75000"/>
                  </a:schemeClr>
                </a:solidFill>
              </a:rPr>
              <a:t>toimus</a:t>
            </a:r>
            <a:r>
              <a:rPr lang="en-GB" sz="2000" b="1" dirty="0">
                <a:solidFill>
                  <a:schemeClr val="accent1">
                    <a:lumMod val="75000"/>
                  </a:schemeClr>
                </a:solidFill>
              </a:rPr>
              <a:t> </a:t>
            </a:r>
            <a:r>
              <a:rPr lang="en-GB" sz="2000" b="1" dirty="0" err="1">
                <a:solidFill>
                  <a:schemeClr val="accent1">
                    <a:lumMod val="75000"/>
                  </a:schemeClr>
                </a:solidFill>
              </a:rPr>
              <a:t>Bostonis</a:t>
            </a:r>
            <a:r>
              <a:rPr lang="et-EE" sz="2000" b="1" dirty="0">
                <a:solidFill>
                  <a:schemeClr val="accent1">
                    <a:lumMod val="75000"/>
                  </a:schemeClr>
                </a:solidFill>
              </a:rPr>
              <a:t> </a:t>
            </a:r>
            <a:r>
              <a:rPr lang="en-GB" sz="2000" b="1" dirty="0" err="1">
                <a:solidFill>
                  <a:schemeClr val="accent1">
                    <a:lumMod val="75000"/>
                  </a:schemeClr>
                </a:solidFill>
              </a:rPr>
              <a:t>esime</a:t>
            </a:r>
            <a:r>
              <a:rPr lang="et-EE" sz="2000" b="1" dirty="0">
                <a:solidFill>
                  <a:schemeClr val="accent1">
                    <a:lumMod val="75000"/>
                  </a:schemeClr>
                </a:solidFill>
              </a:rPr>
              <a:t>n</a:t>
            </a:r>
            <a:r>
              <a:rPr lang="en-GB" sz="2000" b="1" dirty="0">
                <a:solidFill>
                  <a:schemeClr val="accent1">
                    <a:lumMod val="75000"/>
                  </a:schemeClr>
                </a:solidFill>
              </a:rPr>
              <a:t>e </a:t>
            </a:r>
            <a:r>
              <a:rPr lang="et-EE" sz="2000" b="1" dirty="0">
                <a:solidFill>
                  <a:schemeClr val="accent1">
                    <a:lumMod val="75000"/>
                  </a:schemeClr>
                </a:solidFill>
              </a:rPr>
              <a:t>R</a:t>
            </a:r>
            <a:r>
              <a:rPr lang="en-GB" sz="2000" b="1" dirty="0" err="1">
                <a:solidFill>
                  <a:schemeClr val="accent1">
                    <a:lumMod val="75000"/>
                  </a:schemeClr>
                </a:solidFill>
              </a:rPr>
              <a:t>ahvusvaheli</a:t>
            </a:r>
            <a:r>
              <a:rPr lang="et-EE" sz="2000" b="1" dirty="0">
                <a:solidFill>
                  <a:schemeClr val="accent1">
                    <a:lumMod val="75000"/>
                  </a:schemeClr>
                </a:solidFill>
              </a:rPr>
              <a:t>n</a:t>
            </a:r>
            <a:r>
              <a:rPr lang="en-GB" sz="2000" b="1" dirty="0">
                <a:solidFill>
                  <a:schemeClr val="accent1">
                    <a:lumMod val="75000"/>
                  </a:schemeClr>
                </a:solidFill>
              </a:rPr>
              <a:t>e</a:t>
            </a:r>
            <a:r>
              <a:rPr lang="et-EE" sz="2000" b="1" dirty="0">
                <a:solidFill>
                  <a:schemeClr val="accent1">
                    <a:lumMod val="75000"/>
                  </a:schemeClr>
                </a:solidFill>
              </a:rPr>
              <a:t> fastsia-uuringute k</a:t>
            </a:r>
            <a:r>
              <a:rPr lang="en-GB" sz="2000" b="1" dirty="0" err="1">
                <a:solidFill>
                  <a:schemeClr val="accent1">
                    <a:lumMod val="75000"/>
                  </a:schemeClr>
                </a:solidFill>
              </a:rPr>
              <a:t>ongress</a:t>
            </a:r>
            <a:r>
              <a:rPr lang="et-EE" sz="2000" b="1" dirty="0">
                <a:solidFill>
                  <a:schemeClr val="accent1">
                    <a:lumMod val="75000"/>
                  </a:schemeClr>
                </a:solidFill>
              </a:rPr>
              <a:t>.</a:t>
            </a:r>
          </a:p>
          <a:p>
            <a:r>
              <a:rPr lang="et-EE" sz="2000" b="1" dirty="0">
                <a:solidFill>
                  <a:schemeClr val="accent1">
                    <a:lumMod val="75000"/>
                  </a:schemeClr>
                </a:solidFill>
              </a:rPr>
              <a:t>              </a:t>
            </a:r>
            <a:r>
              <a:rPr lang="et-EE" sz="2000" dirty="0">
                <a:solidFill>
                  <a:schemeClr val="accent1">
                    <a:lumMod val="75000"/>
                  </a:schemeClr>
                </a:solidFill>
              </a:rPr>
              <a:t>Sellest ajast on pärit ka </a:t>
            </a:r>
            <a:r>
              <a:rPr lang="en-GB" sz="2000" dirty="0" err="1">
                <a:solidFill>
                  <a:schemeClr val="accent1">
                    <a:lumMod val="75000"/>
                  </a:schemeClr>
                </a:solidFill>
              </a:rPr>
              <a:t>määratlus</a:t>
            </a:r>
            <a:r>
              <a:rPr lang="en-GB" sz="2000" dirty="0">
                <a:solidFill>
                  <a:schemeClr val="accent1">
                    <a:lumMod val="75000"/>
                  </a:schemeClr>
                </a:solidFill>
              </a:rPr>
              <a:t>: </a:t>
            </a:r>
            <a:endParaRPr lang="et-EE" sz="2000" dirty="0">
              <a:solidFill>
                <a:schemeClr val="accent1">
                  <a:lumMod val="75000"/>
                </a:schemeClr>
              </a:solidFill>
            </a:endParaRPr>
          </a:p>
          <a:p>
            <a:endParaRPr lang="et-EE" dirty="0">
              <a:solidFill>
                <a:schemeClr val="accent1">
                  <a:lumMod val="75000"/>
                </a:schemeClr>
              </a:solidFill>
            </a:endParaRPr>
          </a:p>
          <a:p>
            <a:endParaRPr lang="et-EE" sz="1200" dirty="0"/>
          </a:p>
          <a:p>
            <a:pPr marL="285750" indent="-285750">
              <a:buFont typeface="Arial" panose="020B0604020202020204" pitchFamily="34" charset="0"/>
              <a:buChar char="•"/>
            </a:pPr>
            <a:r>
              <a:rPr lang="et-EE" b="1" dirty="0"/>
              <a:t>„FASTSIAALSE SÜSTEEMI </a:t>
            </a:r>
            <a:r>
              <a:rPr lang="en-GB" dirty="0" err="1"/>
              <a:t>moodusta</a:t>
            </a:r>
            <a:r>
              <a:rPr lang="et-EE" dirty="0"/>
              <a:t>b </a:t>
            </a:r>
            <a:r>
              <a:rPr lang="en-GB" dirty="0"/>
              <a:t>k</a:t>
            </a:r>
            <a:r>
              <a:rPr lang="et-EE" dirty="0"/>
              <a:t>atkematu</a:t>
            </a:r>
            <a:r>
              <a:rPr lang="en-GB" dirty="0"/>
              <a:t> </a:t>
            </a:r>
            <a:r>
              <a:rPr lang="en-GB" b="1" dirty="0" err="1"/>
              <a:t>kolmemõõtmeli</a:t>
            </a:r>
            <a:r>
              <a:rPr lang="et-EE" b="1" dirty="0"/>
              <a:t>n</a:t>
            </a:r>
            <a:r>
              <a:rPr lang="en-GB" b="1" dirty="0"/>
              <a:t>e </a:t>
            </a:r>
            <a:r>
              <a:rPr lang="en-GB" b="1" dirty="0" err="1"/>
              <a:t>strukturaal</a:t>
            </a:r>
            <a:r>
              <a:rPr lang="et-EE" b="1" dirty="0"/>
              <a:t>ne võrgustik</a:t>
            </a:r>
            <a:r>
              <a:rPr lang="et-EE" dirty="0"/>
              <a:t>, mis</a:t>
            </a:r>
            <a:r>
              <a:rPr lang="en-GB" dirty="0"/>
              <a:t> </a:t>
            </a:r>
            <a:r>
              <a:rPr lang="en-GB" dirty="0" err="1"/>
              <a:t>läbistab</a:t>
            </a:r>
            <a:r>
              <a:rPr lang="en-GB" dirty="0"/>
              <a:t> </a:t>
            </a:r>
            <a:r>
              <a:rPr lang="en-GB" dirty="0" err="1"/>
              <a:t>ja</a:t>
            </a:r>
            <a:r>
              <a:rPr lang="en-GB" dirty="0"/>
              <a:t> </a:t>
            </a:r>
            <a:r>
              <a:rPr lang="en-GB" dirty="0" err="1"/>
              <a:t>ümbritseb</a:t>
            </a:r>
            <a:r>
              <a:rPr lang="en-GB" dirty="0"/>
              <a:t> </a:t>
            </a:r>
            <a:r>
              <a:rPr lang="en-GB" dirty="0" err="1"/>
              <a:t>kõiki</a:t>
            </a:r>
            <a:r>
              <a:rPr lang="en-GB" dirty="0"/>
              <a:t> </a:t>
            </a:r>
            <a:r>
              <a:rPr lang="en-GB" dirty="0" err="1"/>
              <a:t>elundeid</a:t>
            </a:r>
            <a:r>
              <a:rPr lang="et-EE" dirty="0"/>
              <a:t>, </a:t>
            </a:r>
            <a:r>
              <a:rPr lang="en-GB" dirty="0" err="1"/>
              <a:t>luues</a:t>
            </a:r>
            <a:r>
              <a:rPr lang="en-GB" dirty="0"/>
              <a:t> </a:t>
            </a:r>
            <a:r>
              <a:rPr lang="en-GB" dirty="0" err="1"/>
              <a:t>ainulaadse</a:t>
            </a:r>
            <a:r>
              <a:rPr lang="en-GB" dirty="0"/>
              <a:t> </a:t>
            </a:r>
            <a:r>
              <a:rPr lang="en-GB" dirty="0" err="1"/>
              <a:t>keskkonna</a:t>
            </a:r>
            <a:r>
              <a:rPr lang="en-GB" dirty="0"/>
              <a:t> </a:t>
            </a:r>
            <a:r>
              <a:rPr lang="en-GB" dirty="0" err="1"/>
              <a:t>kehasüsteemide</a:t>
            </a:r>
            <a:r>
              <a:rPr lang="en-GB" dirty="0"/>
              <a:t> </a:t>
            </a:r>
            <a:r>
              <a:rPr lang="en-GB" dirty="0" err="1"/>
              <a:t>toimimiseks</a:t>
            </a:r>
            <a:r>
              <a:rPr lang="en-GB" dirty="0"/>
              <a:t>.</a:t>
            </a:r>
            <a:r>
              <a:rPr lang="et-EE" dirty="0"/>
              <a:t>“</a:t>
            </a:r>
          </a:p>
          <a:p>
            <a:pPr marL="285750" indent="-285750">
              <a:buFont typeface="Arial" panose="020B0604020202020204" pitchFamily="34" charset="0"/>
              <a:buChar char="•"/>
            </a:pPr>
            <a:endParaRPr lang="et-EE" sz="1200" dirty="0"/>
          </a:p>
          <a:p>
            <a:r>
              <a:rPr lang="et-EE" dirty="0"/>
              <a:t>      Fastsia mõistet laiendati </a:t>
            </a:r>
            <a:r>
              <a:rPr lang="en-GB" dirty="0" err="1"/>
              <a:t>kõikidele</a:t>
            </a:r>
            <a:r>
              <a:rPr lang="en-GB" dirty="0"/>
              <a:t> </a:t>
            </a:r>
            <a:r>
              <a:rPr lang="en-GB" dirty="0" err="1"/>
              <a:t>sidek</a:t>
            </a:r>
            <a:r>
              <a:rPr lang="et-EE" dirty="0"/>
              <a:t>oelistele struktuuridele, nagu näiteks kõõlused, sidemed,  </a:t>
            </a:r>
          </a:p>
          <a:p>
            <a:r>
              <a:rPr lang="et-EE" dirty="0"/>
              <a:t>      liigesekapslid, kõhred, membraanid, ajukelmed, luuümbrised, lihastesisesed ja –vahelised struktuurid,</a:t>
            </a:r>
          </a:p>
          <a:p>
            <a:r>
              <a:rPr lang="et-EE" dirty="0"/>
              <a:t>      sidekude, veresoonte väliskestad jm.</a:t>
            </a:r>
          </a:p>
          <a:p>
            <a:pPr marL="285750" indent="-285750">
              <a:buFont typeface="Arial" panose="020B0604020202020204" pitchFamily="34" charset="0"/>
              <a:buChar char="•"/>
            </a:pPr>
            <a:endParaRPr lang="et-EE" sz="1200" dirty="0"/>
          </a:p>
          <a:p>
            <a:endParaRPr lang="en-GB" sz="2000" dirty="0"/>
          </a:p>
          <a:p>
            <a:r>
              <a:rPr lang="et-EE" b="1" dirty="0">
                <a:solidFill>
                  <a:schemeClr val="accent1">
                    <a:lumMod val="75000"/>
                  </a:schemeClr>
                </a:solidFill>
              </a:rPr>
              <a:t>    </a:t>
            </a:r>
            <a:r>
              <a:rPr lang="en-GB" b="1" dirty="0">
                <a:solidFill>
                  <a:schemeClr val="accent1">
                    <a:lumMod val="75000"/>
                  </a:schemeClr>
                </a:solidFill>
              </a:rPr>
              <a:t>2015. </a:t>
            </a:r>
            <a:r>
              <a:rPr lang="en-GB" b="1" dirty="0" err="1">
                <a:solidFill>
                  <a:schemeClr val="accent1">
                    <a:lumMod val="75000"/>
                  </a:schemeClr>
                </a:solidFill>
              </a:rPr>
              <a:t>aastal</a:t>
            </a:r>
            <a:r>
              <a:rPr lang="en-GB" b="1" dirty="0">
                <a:solidFill>
                  <a:schemeClr val="accent1">
                    <a:lumMod val="75000"/>
                  </a:schemeClr>
                </a:solidFill>
              </a:rPr>
              <a:t> </a:t>
            </a:r>
            <a:r>
              <a:rPr lang="en-GB" b="1" dirty="0" err="1">
                <a:solidFill>
                  <a:schemeClr val="accent1">
                    <a:lumMod val="75000"/>
                  </a:schemeClr>
                </a:solidFill>
              </a:rPr>
              <a:t>kuulutas</a:t>
            </a:r>
            <a:r>
              <a:rPr lang="en-GB" b="1" dirty="0">
                <a:solidFill>
                  <a:schemeClr val="accent1">
                    <a:lumMod val="75000"/>
                  </a:schemeClr>
                </a:solidFill>
              </a:rPr>
              <a:t> </a:t>
            </a:r>
            <a:r>
              <a:rPr lang="en-GB" b="1" dirty="0" err="1">
                <a:solidFill>
                  <a:schemeClr val="accent1">
                    <a:lumMod val="75000"/>
                  </a:schemeClr>
                </a:solidFill>
              </a:rPr>
              <a:t>Ameerika</a:t>
            </a:r>
            <a:r>
              <a:rPr lang="en-GB" b="1" dirty="0">
                <a:solidFill>
                  <a:schemeClr val="accent1">
                    <a:lumMod val="75000"/>
                  </a:schemeClr>
                </a:solidFill>
              </a:rPr>
              <a:t> </a:t>
            </a:r>
            <a:r>
              <a:rPr lang="et-EE" b="1" dirty="0">
                <a:solidFill>
                  <a:schemeClr val="accent1">
                    <a:lumMod val="75000"/>
                  </a:schemeClr>
                </a:solidFill>
              </a:rPr>
              <a:t>k</a:t>
            </a:r>
            <a:r>
              <a:rPr lang="en-GB" b="1" dirty="0" err="1">
                <a:solidFill>
                  <a:schemeClr val="accent1">
                    <a:lumMod val="75000"/>
                  </a:schemeClr>
                </a:solidFill>
              </a:rPr>
              <a:t>liiniliste</a:t>
            </a:r>
            <a:r>
              <a:rPr lang="en-GB" b="1" dirty="0">
                <a:solidFill>
                  <a:schemeClr val="accent1">
                    <a:lumMod val="75000"/>
                  </a:schemeClr>
                </a:solidFill>
              </a:rPr>
              <a:t> </a:t>
            </a:r>
            <a:r>
              <a:rPr lang="et-EE" b="1" dirty="0">
                <a:solidFill>
                  <a:schemeClr val="accent1">
                    <a:lumMod val="75000"/>
                  </a:schemeClr>
                </a:solidFill>
              </a:rPr>
              <a:t>a</a:t>
            </a:r>
            <a:r>
              <a:rPr lang="en-GB" b="1" dirty="0" err="1">
                <a:solidFill>
                  <a:schemeClr val="accent1">
                    <a:lumMod val="75000"/>
                  </a:schemeClr>
                </a:solidFill>
              </a:rPr>
              <a:t>natoomide</a:t>
            </a:r>
            <a:r>
              <a:rPr lang="en-GB" b="1" dirty="0">
                <a:solidFill>
                  <a:schemeClr val="accent1">
                    <a:lumMod val="75000"/>
                  </a:schemeClr>
                </a:solidFill>
              </a:rPr>
              <a:t> </a:t>
            </a:r>
            <a:r>
              <a:rPr lang="et-EE" b="1" dirty="0">
                <a:solidFill>
                  <a:schemeClr val="accent1">
                    <a:lumMod val="75000"/>
                  </a:schemeClr>
                </a:solidFill>
              </a:rPr>
              <a:t>ü</a:t>
            </a:r>
            <a:r>
              <a:rPr lang="en-GB" b="1" dirty="0" err="1">
                <a:solidFill>
                  <a:schemeClr val="accent1">
                    <a:lumMod val="75000"/>
                  </a:schemeClr>
                </a:solidFill>
              </a:rPr>
              <a:t>hendus</a:t>
            </a:r>
            <a:r>
              <a:rPr lang="et-EE" b="1" dirty="0">
                <a:solidFill>
                  <a:schemeClr val="accent1">
                    <a:lumMod val="75000"/>
                  </a:schemeClr>
                </a:solidFill>
              </a:rPr>
              <a:t> </a:t>
            </a:r>
            <a:r>
              <a:rPr lang="et-EE" dirty="0">
                <a:solidFill>
                  <a:schemeClr val="accent1">
                    <a:lumMod val="75000"/>
                  </a:schemeClr>
                </a:solidFill>
              </a:rPr>
              <a:t>fastsia </a:t>
            </a:r>
            <a:r>
              <a:rPr lang="et-EE" b="1" dirty="0">
                <a:solidFill>
                  <a:schemeClr val="accent1">
                    <a:lumMod val="75000"/>
                  </a:schemeClr>
                </a:solidFill>
              </a:rPr>
              <a:t>ORGANISMI</a:t>
            </a:r>
            <a:r>
              <a:rPr lang="en-GB" dirty="0">
                <a:solidFill>
                  <a:schemeClr val="accent1">
                    <a:lumMod val="75000"/>
                  </a:schemeClr>
                </a:solidFill>
              </a:rPr>
              <a:t> </a:t>
            </a:r>
            <a:r>
              <a:rPr lang="et-EE" b="1" dirty="0">
                <a:solidFill>
                  <a:schemeClr val="accent1">
                    <a:lumMod val="75000"/>
                  </a:schemeClr>
                </a:solidFill>
              </a:rPr>
              <a:t>AMETLIKUKS</a:t>
            </a:r>
            <a:r>
              <a:rPr lang="en-GB" b="1" dirty="0">
                <a:solidFill>
                  <a:schemeClr val="accent1">
                    <a:lumMod val="75000"/>
                  </a:schemeClr>
                </a:solidFill>
              </a:rPr>
              <a:t> </a:t>
            </a:r>
            <a:r>
              <a:rPr lang="et-EE" b="1" dirty="0">
                <a:solidFill>
                  <a:schemeClr val="accent1">
                    <a:lumMod val="75000"/>
                  </a:schemeClr>
                </a:solidFill>
              </a:rPr>
              <a:t>SÜSTEEMIKS</a:t>
            </a:r>
            <a:r>
              <a:rPr lang="en-GB" dirty="0">
                <a:solidFill>
                  <a:schemeClr val="accent1">
                    <a:lumMod val="75000"/>
                  </a:schemeClr>
                </a:solidFill>
              </a:rPr>
              <a:t>.</a:t>
            </a:r>
            <a:endParaRPr lang="et-EE" dirty="0">
              <a:solidFill>
                <a:schemeClr val="accent1">
                  <a:lumMod val="75000"/>
                </a:schemeClr>
              </a:solidFill>
            </a:endParaRPr>
          </a:p>
          <a:p>
            <a:r>
              <a:rPr lang="et-EE" dirty="0"/>
              <a:t>             </a:t>
            </a:r>
          </a:p>
        </p:txBody>
      </p:sp>
      <p:sp>
        <p:nvSpPr>
          <p:cNvPr id="10" name="Title 4">
            <a:extLst>
              <a:ext uri="{FF2B5EF4-FFF2-40B4-BE49-F238E27FC236}">
                <a16:creationId xmlns:a16="http://schemas.microsoft.com/office/drawing/2014/main" id="{488FC745-AD1D-4B6F-92AB-60C79F22FD2A}"/>
              </a:ext>
            </a:extLst>
          </p:cNvPr>
          <p:cNvSpPr>
            <a:spLocks noGrp="1"/>
          </p:cNvSpPr>
          <p:nvPr>
            <p:ph type="title"/>
          </p:nvPr>
        </p:nvSpPr>
        <p:spPr>
          <a:xfrm>
            <a:off x="1132840" y="204215"/>
            <a:ext cx="3261360" cy="422309"/>
          </a:xfrm>
          <a:blipFill>
            <a:blip r:embed="rId2"/>
            <a:tile tx="0" ty="0" sx="100000" sy="100000" flip="none" algn="tl"/>
          </a:blipFill>
        </p:spPr>
        <p:txBody>
          <a:bodyPr>
            <a:normAutofit/>
          </a:bodyPr>
          <a:lstStyle/>
          <a:p>
            <a:r>
              <a:rPr lang="et-EE" sz="2000" b="1" i="1" dirty="0">
                <a:solidFill>
                  <a:srgbClr val="202122"/>
                </a:solidFill>
                <a:latin typeface="Arial" panose="020B0604020202020204" pitchFamily="34" charset="0"/>
              </a:rPr>
              <a:t>FASTSIA LÄHIAJALUGU.</a:t>
            </a:r>
            <a:endParaRPr lang="en-GB" sz="2000" b="1" i="1" dirty="0"/>
          </a:p>
        </p:txBody>
      </p:sp>
      <p:pic>
        <p:nvPicPr>
          <p:cNvPr id="5" name="Picture 4">
            <a:extLst>
              <a:ext uri="{FF2B5EF4-FFF2-40B4-BE49-F238E27FC236}">
                <a16:creationId xmlns:a16="http://schemas.microsoft.com/office/drawing/2014/main" id="{8C392481-1C16-429D-9DE5-A2E12A17DB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097" y="192630"/>
            <a:ext cx="760513" cy="86778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685258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763C01-69E4-4585-89C9-68618D4AB3FA}"/>
              </a:ext>
            </a:extLst>
          </p:cNvPr>
          <p:cNvSpPr>
            <a:spLocks noGrp="1"/>
          </p:cNvSpPr>
          <p:nvPr>
            <p:ph idx="1"/>
          </p:nvPr>
        </p:nvSpPr>
        <p:spPr>
          <a:xfrm>
            <a:off x="730134" y="356926"/>
            <a:ext cx="10623666" cy="6042632"/>
          </a:xfrm>
          <a:blipFill>
            <a:blip r:embed="rId2">
              <a:extLst>
                <a:ext uri="{BEBA8EAE-BF5A-486C-A8C5-ECC9F3942E4B}">
                  <a14:imgProps xmlns:a14="http://schemas.microsoft.com/office/drawing/2010/main">
                    <a14:imgLayer r:embed="rId3">
                      <a14:imgEffect>
                        <a14:artisticTexturizer/>
                      </a14:imgEffect>
                    </a14:imgLayer>
                  </a14:imgProps>
                </a:ext>
              </a:extLst>
            </a:blip>
            <a:tile tx="0" ty="0" sx="100000" sy="100000" flip="none" algn="tl"/>
          </a:blipFill>
        </p:spPr>
        <p:txBody>
          <a:bodyPr>
            <a:normAutofit/>
          </a:bodyPr>
          <a:lstStyle/>
          <a:p>
            <a:pPr marL="0" indent="0">
              <a:buNone/>
            </a:pPr>
            <a:endParaRPr lang="et-EE" sz="1800" dirty="0"/>
          </a:p>
          <a:p>
            <a:pPr marL="0" indent="0">
              <a:buNone/>
            </a:pPr>
            <a:r>
              <a:rPr lang="et-EE" sz="1800" b="1" dirty="0">
                <a:latin typeface="Castellar" panose="020A0402060406010301" pitchFamily="18" charset="0"/>
              </a:rPr>
              <a:t>HUVITAVAID FAKTE FASTSIA KOHTA ...</a:t>
            </a:r>
          </a:p>
          <a:p>
            <a:pPr marL="0" indent="0">
              <a:buNone/>
            </a:pPr>
            <a:endParaRPr lang="et-EE" sz="2000" dirty="0"/>
          </a:p>
          <a:p>
            <a:r>
              <a:rPr lang="et-EE" sz="2000" dirty="0"/>
              <a:t>H</a:t>
            </a:r>
            <a:r>
              <a:rPr lang="fi-FI" sz="2000" dirty="0"/>
              <a:t>oiab keha pingemustreid, kujundab kehakuju, kohandub kehale avaldatava survega.</a:t>
            </a:r>
          </a:p>
          <a:p>
            <a:r>
              <a:rPr lang="fi-FI" sz="2000" dirty="0"/>
              <a:t>Tagab närvide, veresoonte, skeletilihaste ja organite strukturaalse korpuse.</a:t>
            </a:r>
            <a:endParaRPr lang="et-EE" sz="2000" dirty="0"/>
          </a:p>
          <a:p>
            <a:r>
              <a:rPr lang="fi-FI" sz="2000" dirty="0"/>
              <a:t>Fastsiaalses võrgustikus talletuvad kõik traumad, mälestused, läbielamised</a:t>
            </a:r>
            <a:r>
              <a:rPr lang="et-EE" sz="2000" dirty="0"/>
              <a:t> - s</a:t>
            </a:r>
            <a:r>
              <a:rPr lang="fi-FI" sz="2000" dirty="0"/>
              <a:t>ee on meie „emotsionaalne keha“.</a:t>
            </a:r>
          </a:p>
          <a:p>
            <a:r>
              <a:rPr lang="fi-FI" sz="2000" dirty="0"/>
              <a:t>Fastsia</a:t>
            </a:r>
            <a:r>
              <a:rPr lang="et-EE" sz="2000" dirty="0"/>
              <a:t>l </a:t>
            </a:r>
            <a:r>
              <a:rPr lang="fi-FI" sz="2000" dirty="0"/>
              <a:t>on omadus stressi korral lüheneda, piirates niimoodi liikumisulatust ja viies keha tasakaalust välja. </a:t>
            </a:r>
            <a:endParaRPr lang="et-EE" sz="2000" dirty="0"/>
          </a:p>
          <a:p>
            <a:r>
              <a:rPr lang="et-EE" sz="2000" dirty="0"/>
              <a:t>Läbi </a:t>
            </a:r>
            <a:r>
              <a:rPr lang="fi-FI" sz="2000" dirty="0"/>
              <a:t>tohutu sensoor</a:t>
            </a:r>
            <a:r>
              <a:rPr lang="et-EE" sz="2000" dirty="0"/>
              <a:t>s</a:t>
            </a:r>
            <a:r>
              <a:rPr lang="fi-FI" sz="2000" dirty="0"/>
              <a:t>e närviv</a:t>
            </a:r>
            <a:r>
              <a:rPr lang="et-EE" sz="2000" dirty="0"/>
              <a:t>õrgustiku </a:t>
            </a:r>
            <a:r>
              <a:rPr lang="fi-FI" sz="2000" dirty="0"/>
              <a:t>loob </a:t>
            </a:r>
            <a:r>
              <a:rPr lang="et-EE" sz="2000" dirty="0"/>
              <a:t>fastsia </a:t>
            </a:r>
            <a:r>
              <a:rPr lang="fi-FI" sz="2000" dirty="0"/>
              <a:t>olulisi ja sügavaid seoseid autonoomse närvisüsteemiga.</a:t>
            </a:r>
            <a:endParaRPr lang="et-EE" sz="2000" dirty="0"/>
          </a:p>
          <a:p>
            <a:r>
              <a:rPr lang="et-EE" sz="2000" dirty="0"/>
              <a:t>Fastsia on hiiglaslik t</a:t>
            </a:r>
            <a:r>
              <a:rPr lang="fi-FI" sz="2000" dirty="0"/>
              <a:t>unnetusorgan</a:t>
            </a:r>
            <a:r>
              <a:rPr lang="et-EE" sz="2000" dirty="0"/>
              <a:t> - </a:t>
            </a:r>
            <a:r>
              <a:rPr lang="fi-FI" sz="2000" dirty="0"/>
              <a:t>meie fastsiates on ligi 10x rohkem sensoorseid närviretseptoreid kui lihastes, isegi rohkem kui keeles või silmas.</a:t>
            </a:r>
            <a:r>
              <a:rPr lang="et-EE" sz="2000" dirty="0"/>
              <a:t> </a:t>
            </a:r>
            <a:r>
              <a:rPr lang="fi-FI" sz="2000" dirty="0"/>
              <a:t>Seega </a:t>
            </a:r>
            <a:r>
              <a:rPr lang="et-EE" sz="2000" dirty="0"/>
              <a:t>meie </a:t>
            </a:r>
            <a:r>
              <a:rPr lang="fi-FI" sz="2000" dirty="0"/>
              <a:t>aju on väga huvitatud, mis</a:t>
            </a:r>
            <a:r>
              <a:rPr lang="et-EE" sz="2000" dirty="0"/>
              <a:t> keha fastsiates </a:t>
            </a:r>
            <a:r>
              <a:rPr lang="fi-FI" sz="2000" dirty="0"/>
              <a:t>toimub.</a:t>
            </a:r>
          </a:p>
          <a:p>
            <a:r>
              <a:rPr lang="en-GB" sz="2000" dirty="0" err="1"/>
              <a:t>Nii</a:t>
            </a:r>
            <a:r>
              <a:rPr lang="en-GB" sz="2000" dirty="0"/>
              <a:t> </a:t>
            </a:r>
            <a:r>
              <a:rPr lang="en-GB" sz="2000" dirty="0" err="1"/>
              <a:t>nagu</a:t>
            </a:r>
            <a:r>
              <a:rPr lang="en-GB" sz="2000" dirty="0"/>
              <a:t> </a:t>
            </a:r>
            <a:r>
              <a:rPr lang="en-GB" sz="2000" dirty="0" err="1"/>
              <a:t>kõik</a:t>
            </a:r>
            <a:r>
              <a:rPr lang="en-GB" sz="2000" dirty="0"/>
              <a:t> </a:t>
            </a:r>
            <a:r>
              <a:rPr lang="en-GB" sz="2000" dirty="0" err="1"/>
              <a:t>inimese</a:t>
            </a:r>
            <a:r>
              <a:rPr lang="en-GB" sz="2000" dirty="0"/>
              <a:t> </a:t>
            </a:r>
            <a:r>
              <a:rPr lang="en-GB" sz="2000" dirty="0" err="1"/>
              <a:t>organid</a:t>
            </a:r>
            <a:r>
              <a:rPr lang="en-GB" sz="2000" dirty="0"/>
              <a:t>, </a:t>
            </a:r>
            <a:r>
              <a:rPr lang="en-GB" sz="2000" dirty="0" err="1"/>
              <a:t>nii</a:t>
            </a:r>
            <a:r>
              <a:rPr lang="en-GB" sz="2000" dirty="0"/>
              <a:t> </a:t>
            </a:r>
            <a:r>
              <a:rPr lang="en-GB" sz="2000" dirty="0" err="1"/>
              <a:t>või</a:t>
            </a:r>
            <a:r>
              <a:rPr lang="et-EE" sz="2000" dirty="0"/>
              <a:t>b</a:t>
            </a:r>
            <a:r>
              <a:rPr lang="en-GB" sz="2000" dirty="0"/>
              <a:t> ka </a:t>
            </a:r>
            <a:r>
              <a:rPr lang="en-GB" sz="2000" dirty="0" err="1"/>
              <a:t>fastsia</a:t>
            </a:r>
            <a:r>
              <a:rPr lang="en-GB" sz="2000" dirty="0"/>
              <a:t> olla </a:t>
            </a:r>
            <a:r>
              <a:rPr lang="en-GB" sz="2000" dirty="0" err="1"/>
              <a:t>kahjustatud</a:t>
            </a:r>
            <a:r>
              <a:rPr lang="en-GB" sz="2000" dirty="0"/>
              <a:t> </a:t>
            </a:r>
            <a:r>
              <a:rPr lang="en-GB" sz="2000" dirty="0" err="1"/>
              <a:t>ning</a:t>
            </a:r>
            <a:r>
              <a:rPr lang="en-GB" sz="2000" dirty="0"/>
              <a:t> </a:t>
            </a:r>
            <a:r>
              <a:rPr lang="en-GB" sz="2000" dirty="0" err="1"/>
              <a:t>valutad</a:t>
            </a:r>
            <a:r>
              <a:rPr lang="et-EE" sz="2000" dirty="0"/>
              <a:t>a.</a:t>
            </a:r>
          </a:p>
          <a:p>
            <a:r>
              <a:rPr lang="fi-FI" sz="2000" dirty="0"/>
              <a:t>Me tunneme tundeid kogu kehaga. Emotsioonid antakse edasi läbi fastsiaalse võrgustiku.</a:t>
            </a:r>
            <a:endParaRPr lang="et-EE" sz="2000" dirty="0"/>
          </a:p>
          <a:p>
            <a:endParaRPr lang="fi-FI" sz="2000" dirty="0"/>
          </a:p>
          <a:p>
            <a:endParaRPr lang="fi-FI" sz="1800" dirty="0"/>
          </a:p>
          <a:p>
            <a:pPr marL="0" indent="0">
              <a:buNone/>
            </a:pPr>
            <a:endParaRPr lang="fi-FI" sz="1800" dirty="0"/>
          </a:p>
          <a:p>
            <a:pPr marL="0" indent="0">
              <a:buNone/>
            </a:pPr>
            <a:endParaRPr lang="en-GB" sz="1800" dirty="0"/>
          </a:p>
          <a:p>
            <a:pPr marL="0" indent="0">
              <a:buNone/>
            </a:pPr>
            <a:endParaRPr lang="en-GB" sz="1800" dirty="0"/>
          </a:p>
          <a:p>
            <a:endParaRPr lang="en-GB" dirty="0"/>
          </a:p>
        </p:txBody>
      </p:sp>
    </p:spTree>
    <p:extLst>
      <p:ext uri="{BB962C8B-B14F-4D97-AF65-F5344CB8AC3E}">
        <p14:creationId xmlns:p14="http://schemas.microsoft.com/office/powerpoint/2010/main" val="3933723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A6707B-049B-4570-AE47-4D7A95438803}"/>
              </a:ext>
            </a:extLst>
          </p:cNvPr>
          <p:cNvSpPr>
            <a:spLocks noGrp="1"/>
          </p:cNvSpPr>
          <p:nvPr>
            <p:ph idx="1"/>
          </p:nvPr>
        </p:nvSpPr>
        <p:spPr>
          <a:xfrm>
            <a:off x="713740" y="136525"/>
            <a:ext cx="11254740" cy="1938992"/>
          </a:xfrm>
          <a:solidFill>
            <a:schemeClr val="tx2">
              <a:lumMod val="20000"/>
              <a:lumOff val="80000"/>
            </a:schemeClr>
          </a:solidFill>
          <a:ln>
            <a:noFill/>
          </a:ln>
          <a:effectLst>
            <a:outerShdw blurRad="149987" dist="250190" dir="8460000" algn="ctr">
              <a:srgbClr val="000000">
                <a:alpha val="28000"/>
              </a:srgbClr>
            </a:outerShdw>
          </a:effectLst>
        </p:spPr>
        <p:txBody>
          <a:bodyPr wrap="square">
            <a:spAutoFit/>
          </a:bodyPr>
          <a:lstStyle/>
          <a:p>
            <a:pPr marL="0" indent="0">
              <a:lnSpc>
                <a:spcPct val="100000"/>
              </a:lnSpc>
              <a:spcBef>
                <a:spcPts val="0"/>
              </a:spcBef>
              <a:buNone/>
            </a:pPr>
            <a:r>
              <a:rPr lang="en-GB" sz="2000" b="1" dirty="0">
                <a:latin typeface="Castellar" panose="020A0402060406010301" pitchFamily="18" charset="0"/>
              </a:rPr>
              <a:t>TRAUMAD FASTSIATES</a:t>
            </a:r>
            <a:r>
              <a:rPr lang="et-EE" sz="2000" b="1" dirty="0">
                <a:latin typeface="Castellar" panose="020A0402060406010301" pitchFamily="18" charset="0"/>
              </a:rPr>
              <a:t> ...</a:t>
            </a:r>
          </a:p>
          <a:p>
            <a:pPr marL="0" indent="0">
              <a:lnSpc>
                <a:spcPct val="100000"/>
              </a:lnSpc>
              <a:spcBef>
                <a:spcPts val="0"/>
              </a:spcBef>
              <a:buNone/>
            </a:pPr>
            <a:endParaRPr lang="en-GB" sz="2000" dirty="0"/>
          </a:p>
          <a:p>
            <a:pPr marL="0" indent="0">
              <a:lnSpc>
                <a:spcPct val="100000"/>
              </a:lnSpc>
              <a:spcBef>
                <a:spcPts val="0"/>
              </a:spcBef>
              <a:buNone/>
            </a:pPr>
            <a:r>
              <a:rPr lang="en-GB" sz="2000" dirty="0" err="1"/>
              <a:t>Fastsia</a:t>
            </a:r>
            <a:r>
              <a:rPr lang="en-GB" sz="2000" dirty="0"/>
              <a:t> </a:t>
            </a:r>
            <a:r>
              <a:rPr lang="en-GB" sz="2000" dirty="0" err="1"/>
              <a:t>tõmbub</a:t>
            </a:r>
            <a:r>
              <a:rPr lang="en-GB" sz="2000" dirty="0"/>
              <a:t> </a:t>
            </a:r>
            <a:r>
              <a:rPr lang="en-GB" sz="2000" dirty="0" err="1"/>
              <a:t>kokku</a:t>
            </a:r>
            <a:r>
              <a:rPr lang="en-GB" sz="2000" dirty="0"/>
              <a:t> </a:t>
            </a:r>
            <a:r>
              <a:rPr lang="en-GB" sz="2000" dirty="0" err="1"/>
              <a:t>ja</a:t>
            </a:r>
            <a:r>
              <a:rPr lang="en-GB" sz="2000" dirty="0"/>
              <a:t> </a:t>
            </a:r>
            <a:r>
              <a:rPr lang="en-GB" sz="2000" dirty="0" err="1"/>
              <a:t>tiheneb</a:t>
            </a:r>
            <a:r>
              <a:rPr lang="en-GB" sz="2000" dirty="0"/>
              <a:t> </a:t>
            </a:r>
            <a:r>
              <a:rPr lang="en-GB" sz="2000" dirty="0" err="1"/>
              <a:t>igasuguse</a:t>
            </a:r>
            <a:r>
              <a:rPr lang="en-GB" sz="2000" dirty="0"/>
              <a:t> </a:t>
            </a:r>
            <a:r>
              <a:rPr lang="en-GB" sz="2000" dirty="0" err="1"/>
              <a:t>stressi</a:t>
            </a:r>
            <a:r>
              <a:rPr lang="en-GB" sz="2000" dirty="0"/>
              <a:t> </a:t>
            </a:r>
            <a:r>
              <a:rPr lang="en-GB" sz="2000" dirty="0" err="1"/>
              <a:t>tõttu</a:t>
            </a:r>
            <a:r>
              <a:rPr lang="et-EE" sz="2000" dirty="0"/>
              <a:t> - nii </a:t>
            </a:r>
            <a:r>
              <a:rPr lang="en-GB" sz="2000" dirty="0" err="1"/>
              <a:t>füüsilise</a:t>
            </a:r>
            <a:r>
              <a:rPr lang="en-GB" sz="2000" dirty="0"/>
              <a:t>, </a:t>
            </a:r>
            <a:r>
              <a:rPr lang="en-GB" sz="2000" dirty="0" err="1"/>
              <a:t>psühholoogilise</a:t>
            </a:r>
            <a:r>
              <a:rPr lang="et-EE" sz="2000" dirty="0"/>
              <a:t> kui keskkonnast tingitud. </a:t>
            </a:r>
            <a:r>
              <a:rPr lang="en-GB" sz="2000" dirty="0" err="1"/>
              <a:t>Fastsia</a:t>
            </a:r>
            <a:r>
              <a:rPr lang="en-GB" sz="2000" dirty="0"/>
              <a:t> on </a:t>
            </a:r>
            <a:r>
              <a:rPr lang="en-GB" sz="2000" dirty="0" err="1"/>
              <a:t>loodud</a:t>
            </a:r>
            <a:r>
              <a:rPr lang="en-GB" sz="2000" dirty="0"/>
              <a:t> </a:t>
            </a:r>
            <a:r>
              <a:rPr lang="en-GB" sz="2000" dirty="0" err="1"/>
              <a:t>stressi</a:t>
            </a:r>
            <a:r>
              <a:rPr lang="en-GB" sz="2000" dirty="0"/>
              <a:t> </a:t>
            </a:r>
            <a:r>
              <a:rPr lang="en-GB" sz="2000" dirty="0" err="1"/>
              <a:t>vastu</a:t>
            </a:r>
            <a:r>
              <a:rPr lang="en-GB" sz="2000" dirty="0"/>
              <a:t> </a:t>
            </a:r>
            <a:r>
              <a:rPr lang="en-GB" sz="2000" dirty="0" err="1"/>
              <a:t>võitlemiseks</a:t>
            </a:r>
            <a:r>
              <a:rPr lang="et-EE" sz="2000" dirty="0"/>
              <a:t> ja seepärast püüab ta stressi</a:t>
            </a:r>
            <a:r>
              <a:rPr lang="en-GB" sz="2000" dirty="0"/>
              <a:t> </a:t>
            </a:r>
            <a:r>
              <a:rPr lang="en-GB" sz="2000" dirty="0" err="1"/>
              <a:t>levitad</a:t>
            </a:r>
            <a:r>
              <a:rPr lang="et-EE" sz="2000" dirty="0"/>
              <a:t>a</a:t>
            </a:r>
            <a:r>
              <a:rPr lang="en-GB" sz="2000" dirty="0"/>
              <a:t> </a:t>
            </a:r>
            <a:r>
              <a:rPr lang="et-EE" sz="2000" dirty="0"/>
              <a:t>üle </a:t>
            </a:r>
            <a:r>
              <a:rPr lang="en-GB" sz="2000" dirty="0" err="1"/>
              <a:t>kogu</a:t>
            </a:r>
            <a:r>
              <a:rPr lang="en-GB" sz="2000" dirty="0"/>
              <a:t> </a:t>
            </a:r>
            <a:r>
              <a:rPr lang="en-GB" sz="2000" dirty="0" err="1"/>
              <a:t>oma</a:t>
            </a:r>
            <a:r>
              <a:rPr lang="en-GB" sz="2000" dirty="0"/>
              <a:t> </a:t>
            </a:r>
            <a:r>
              <a:rPr lang="en-GB" sz="2000" dirty="0" err="1"/>
              <a:t>võrgustiku</a:t>
            </a:r>
            <a:r>
              <a:rPr lang="en-GB" sz="2000" dirty="0"/>
              <a:t>, </a:t>
            </a:r>
            <a:r>
              <a:rPr lang="et-EE" sz="2000" dirty="0"/>
              <a:t>et iga hinna eest </a:t>
            </a:r>
            <a:r>
              <a:rPr lang="en-GB" sz="2000" dirty="0" err="1"/>
              <a:t>säilita</a:t>
            </a:r>
            <a:r>
              <a:rPr lang="et-EE" sz="2000" dirty="0"/>
              <a:t>da</a:t>
            </a:r>
            <a:r>
              <a:rPr lang="en-GB" sz="2000" dirty="0"/>
              <a:t> </a:t>
            </a:r>
            <a:r>
              <a:rPr lang="en-GB" sz="2000" dirty="0" err="1"/>
              <a:t>tasakaalu</a:t>
            </a:r>
            <a:r>
              <a:rPr lang="en-GB" sz="2000" dirty="0"/>
              <a:t> </a:t>
            </a:r>
            <a:r>
              <a:rPr lang="et-EE" sz="2000" dirty="0"/>
              <a:t>ja</a:t>
            </a:r>
            <a:r>
              <a:rPr lang="en-GB" sz="2000" dirty="0"/>
              <a:t> </a:t>
            </a:r>
            <a:r>
              <a:rPr lang="en-GB" sz="2000" dirty="0" err="1"/>
              <a:t>vähend</a:t>
            </a:r>
            <a:r>
              <a:rPr lang="et-EE" sz="2000" dirty="0"/>
              <a:t>ada</a:t>
            </a:r>
            <a:r>
              <a:rPr lang="en-GB" sz="2000" dirty="0"/>
              <a:t> </a:t>
            </a:r>
            <a:r>
              <a:rPr lang="en-GB" sz="2000" dirty="0" err="1"/>
              <a:t>kehalis</a:t>
            </a:r>
            <a:r>
              <a:rPr lang="et-EE" sz="2000" dirty="0"/>
              <a:t>te</a:t>
            </a:r>
            <a:r>
              <a:rPr lang="en-GB" sz="2000" dirty="0"/>
              <a:t> </a:t>
            </a:r>
            <a:r>
              <a:rPr lang="en-GB" sz="2000" dirty="0" err="1"/>
              <a:t>ja</a:t>
            </a:r>
            <a:r>
              <a:rPr lang="en-GB" sz="2000" dirty="0"/>
              <a:t> </a:t>
            </a:r>
            <a:r>
              <a:rPr lang="en-GB" sz="2000" dirty="0" err="1"/>
              <a:t>emotsionaalse</a:t>
            </a:r>
            <a:r>
              <a:rPr lang="et-EE" sz="2000" dirty="0"/>
              <a:t>te</a:t>
            </a:r>
            <a:r>
              <a:rPr lang="en-GB" sz="2000" dirty="0"/>
              <a:t> trauma</a:t>
            </a:r>
            <a:r>
              <a:rPr lang="et-EE" sz="2000" dirty="0"/>
              <a:t>de mõju</a:t>
            </a:r>
            <a:r>
              <a:rPr lang="en-GB" sz="2000" dirty="0"/>
              <a:t>.</a:t>
            </a:r>
          </a:p>
          <a:p>
            <a:pPr marL="0" indent="0">
              <a:lnSpc>
                <a:spcPct val="100000"/>
              </a:lnSpc>
              <a:spcBef>
                <a:spcPts val="0"/>
              </a:spcBef>
              <a:buNone/>
            </a:pPr>
            <a:endParaRPr lang="en-GB" sz="2000" b="1" dirty="0">
              <a:solidFill>
                <a:srgbClr val="002060"/>
              </a:solidFill>
              <a:latin typeface="Bradley Hand ITC" panose="03070402050302030203" pitchFamily="66" charset="0"/>
              <a:cs typeface="Times New Roman"/>
            </a:endParaRPr>
          </a:p>
        </p:txBody>
      </p:sp>
      <p:sp>
        <p:nvSpPr>
          <p:cNvPr id="5" name="Rectangle 4">
            <a:extLst>
              <a:ext uri="{FF2B5EF4-FFF2-40B4-BE49-F238E27FC236}">
                <a16:creationId xmlns:a16="http://schemas.microsoft.com/office/drawing/2014/main" id="{A8C36B0F-3F9D-45E7-8107-F7125A11CC60}"/>
              </a:ext>
            </a:extLst>
          </p:cNvPr>
          <p:cNvSpPr/>
          <p:nvPr/>
        </p:nvSpPr>
        <p:spPr>
          <a:xfrm>
            <a:off x="302260" y="2390477"/>
            <a:ext cx="11407140" cy="4062651"/>
          </a:xfrm>
          <a:prstGeom prst="rect">
            <a:avLst/>
          </a:prstGeom>
          <a:solidFill>
            <a:schemeClr val="tx2">
              <a:lumMod val="20000"/>
              <a:lumOff val="80000"/>
            </a:schemeClr>
          </a:solidFill>
          <a:ln>
            <a:noFill/>
          </a:ln>
          <a:effectLst>
            <a:outerShdw blurRad="149987" dist="250190" dir="8460000" algn="ctr">
              <a:srgbClr val="000000">
                <a:alpha val="28000"/>
              </a:srgbClr>
            </a:outerShdw>
          </a:effec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t-EE" b="1" i="0" u="none" strike="noStrike" kern="1200" cap="none" spc="0" normalizeH="0" baseline="0" noProof="0" dirty="0">
              <a:ln>
                <a:noFill/>
              </a:ln>
              <a:solidFill>
                <a:srgbClr val="002060"/>
              </a:solidFill>
              <a:effectLst/>
              <a:uLnTx/>
              <a:uFillTx/>
              <a:latin typeface="Bradley Hand ITC" panose="03070402050302030203" pitchFamily="66" charset="0"/>
              <a:ea typeface="+mn-ea"/>
              <a:cs typeface="Times New Roman"/>
            </a:endParaRPr>
          </a:p>
          <a:p>
            <a:pPr lvl="0"/>
            <a:r>
              <a:rPr lang="et-EE" sz="2000" dirty="0"/>
              <a:t>Fastsiad võivad traumeeruda väga erinevatel põhjustel. Mõned näited:</a:t>
            </a:r>
          </a:p>
          <a:p>
            <a:pPr lvl="0"/>
            <a:endParaRPr lang="et-EE" sz="2000" dirty="0"/>
          </a:p>
          <a:p>
            <a:pPr marL="342900" lvl="0" indent="-342900">
              <a:buFontTx/>
              <a:buChar char="-"/>
            </a:pPr>
            <a:r>
              <a:rPr lang="et-EE" sz="2000" dirty="0"/>
              <a:t>Ülemäärane või liiga vähene füüsiline koormus;</a:t>
            </a:r>
          </a:p>
          <a:p>
            <a:pPr marL="342900" lvl="0" indent="-342900">
              <a:buFontTx/>
              <a:buChar char="-"/>
            </a:pPr>
            <a:r>
              <a:rPr lang="et-EE" sz="2000" dirty="0"/>
              <a:t>Stress, liigne päikesekiirgus, ebaõige või mittepiisav toitumine;</a:t>
            </a:r>
          </a:p>
          <a:p>
            <a:pPr marL="342900" lvl="0" indent="-342900">
              <a:buFontTx/>
              <a:buChar char="-"/>
            </a:pPr>
            <a:r>
              <a:rPr lang="et-EE" sz="2000" dirty="0"/>
              <a:t>Operatsioonijärgsed armid, rebendid, pingeseisundid, ülekaal, mitteoptimaalne rüht, erinevad haigused;</a:t>
            </a:r>
          </a:p>
          <a:p>
            <a:pPr marL="342900" lvl="0" indent="-342900">
              <a:buFontTx/>
              <a:buChar char="-"/>
            </a:pPr>
            <a:r>
              <a:rPr lang="et-EE" sz="2000" dirty="0"/>
              <a:t>Kõikvõimalikud löögikahjustused, muljumised, traumad, eriti suurel kiirusel tekkinud traumad;</a:t>
            </a:r>
          </a:p>
          <a:p>
            <a:pPr marL="342900" lvl="0" indent="-342900">
              <a:buFontTx/>
              <a:buChar char="-"/>
            </a:pPr>
            <a:r>
              <a:rPr lang="et-EE" sz="2000" dirty="0"/>
              <a:t>Emotsionaalsed traumad, šokk, ärevus, hirm, depressioon jm. muudavad fastsia toimemehhanisme;</a:t>
            </a:r>
          </a:p>
          <a:p>
            <a:pPr marL="342900" lvl="0" indent="-342900">
              <a:buFontTx/>
              <a:buChar char="-"/>
            </a:pPr>
            <a:r>
              <a:rPr lang="et-EE" sz="2000" dirty="0"/>
              <a:t>Kroonilised pingeseisundid, samuti sundasendid võivad põhjustada põletikke ja liigeste düsfunktsioone.</a:t>
            </a:r>
          </a:p>
          <a:p>
            <a:pPr lvl="0"/>
            <a:r>
              <a:rPr lang="et-EE" sz="2000" dirty="0"/>
              <a:t> </a:t>
            </a:r>
          </a:p>
          <a:p>
            <a:pPr lvl="0" algn="r"/>
            <a:r>
              <a:rPr lang="et-EE" sz="2000" dirty="0">
                <a:solidFill>
                  <a:schemeClr val="accent1">
                    <a:lumMod val="50000"/>
                  </a:schemeClr>
                </a:solidFill>
              </a:rPr>
              <a:t>Enamikel juhtudel on VALU algpõhjuseks märkamatud mikrokahjustused:</a:t>
            </a:r>
          </a:p>
          <a:p>
            <a:pPr lvl="0" algn="r"/>
            <a:r>
              <a:rPr lang="et-EE" sz="2000" dirty="0">
                <a:solidFill>
                  <a:schemeClr val="accent1">
                    <a:lumMod val="50000"/>
                  </a:schemeClr>
                </a:solidFill>
              </a:rPr>
              <a:t>imeväikesed lõhed ja haavandid kudedes, mis tunduvad esialgu tühisena,</a:t>
            </a:r>
          </a:p>
          <a:p>
            <a:pPr lvl="0" algn="r"/>
            <a:r>
              <a:rPr lang="et-EE" sz="2000" dirty="0">
                <a:solidFill>
                  <a:schemeClr val="accent1">
                    <a:lumMod val="50000"/>
                  </a:schemeClr>
                </a:solidFill>
              </a:rPr>
              <a:t>kuid aastaid hiljem võivad muutuda salapäraseks krooniliseks valuallikaks.</a:t>
            </a:r>
          </a:p>
        </p:txBody>
      </p:sp>
      <p:pic>
        <p:nvPicPr>
          <p:cNvPr id="9" name="Picture 8">
            <a:extLst>
              <a:ext uri="{FF2B5EF4-FFF2-40B4-BE49-F238E27FC236}">
                <a16:creationId xmlns:a16="http://schemas.microsoft.com/office/drawing/2014/main" id="{345663BC-686E-4B46-851E-D268189ADBA0}"/>
              </a:ext>
            </a:extLst>
          </p:cNvPr>
          <p:cNvPicPr>
            <a:picLocks noChangeAspect="1"/>
          </p:cNvPicPr>
          <p:nvPr/>
        </p:nvPicPr>
        <p:blipFill>
          <a:blip r:embed="rId2">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val="0"/>
              </a:ext>
            </a:extLst>
          </a:blip>
          <a:stretch>
            <a:fillRect/>
          </a:stretch>
        </p:blipFill>
        <p:spPr>
          <a:xfrm>
            <a:off x="9306560" y="1882774"/>
            <a:ext cx="1554480" cy="186416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845675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002ABB4-A983-4B5A-AA65-2743C01375CE}"/>
              </a:ext>
            </a:extLst>
          </p:cNvPr>
          <p:cNvSpPr/>
          <p:nvPr/>
        </p:nvSpPr>
        <p:spPr>
          <a:xfrm>
            <a:off x="608220" y="1016000"/>
            <a:ext cx="9802080" cy="2492990"/>
          </a:xfrm>
          <a:prstGeom prst="rect">
            <a:avLst/>
          </a:prstGeom>
          <a: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colorTemperature colorTemp="7200"/>
                      </a14:imgEffect>
                    </a14:imgLayer>
                  </a14:imgProps>
                </a:ext>
              </a:extLst>
            </a:blip>
            <a:tile tx="0" ty="0" sx="100000" sy="100000" flip="none" algn="tl"/>
          </a:blipFill>
          <a:ln>
            <a:noFill/>
          </a:ln>
        </p:spPr>
        <p:txBody>
          <a:bodyPr wrap="square">
            <a:spAutoFit/>
          </a:bodyPr>
          <a:lstStyle/>
          <a:p>
            <a:pPr marL="285750" indent="-285750">
              <a:buFont typeface="Arial" panose="020B0604020202020204" pitchFamily="34" charset="0"/>
              <a:buChar char="•"/>
            </a:pPr>
            <a:r>
              <a:rPr lang="et-EE" sz="2000" b="1" dirty="0">
                <a:solidFill>
                  <a:schemeClr val="accent5">
                    <a:lumMod val="50000"/>
                  </a:schemeClr>
                </a:solidFill>
                <a:latin typeface="Open Sans"/>
              </a:rPr>
              <a:t>VENITAMINE, SIRUTAMINE</a:t>
            </a:r>
          </a:p>
          <a:p>
            <a:endParaRPr lang="et-EE" sz="2000" b="1" dirty="0">
              <a:solidFill>
                <a:schemeClr val="accent6">
                  <a:lumMod val="50000"/>
                </a:schemeClr>
              </a:solidFill>
              <a:latin typeface="Open Sans"/>
            </a:endParaRPr>
          </a:p>
          <a:p>
            <a:r>
              <a:rPr lang="et-EE" sz="2000" dirty="0">
                <a:solidFill>
                  <a:srgbClr val="404040"/>
                </a:solidFill>
                <a:latin typeface="Open Sans"/>
              </a:rPr>
              <a:t>FASTSIA</a:t>
            </a:r>
            <a:r>
              <a:rPr lang="en-GB" sz="2000" dirty="0">
                <a:solidFill>
                  <a:srgbClr val="404040"/>
                </a:solidFill>
                <a:latin typeface="Open Sans"/>
              </a:rPr>
              <a:t> on </a:t>
            </a:r>
            <a:r>
              <a:rPr lang="en-GB" sz="2000" dirty="0" err="1">
                <a:solidFill>
                  <a:srgbClr val="404040"/>
                </a:solidFill>
                <a:latin typeface="Open Sans"/>
              </a:rPr>
              <a:t>mehhaanilise</a:t>
            </a:r>
            <a:r>
              <a:rPr lang="et-EE" sz="2000" dirty="0">
                <a:solidFill>
                  <a:srgbClr val="404040"/>
                </a:solidFill>
                <a:latin typeface="Open Sans"/>
              </a:rPr>
              <a:t>le</a:t>
            </a:r>
            <a:r>
              <a:rPr lang="en-GB" sz="2000" dirty="0">
                <a:solidFill>
                  <a:srgbClr val="404040"/>
                </a:solidFill>
                <a:latin typeface="Open Sans"/>
              </a:rPr>
              <a:t> </a:t>
            </a:r>
            <a:r>
              <a:rPr lang="en-GB" sz="2000" dirty="0" err="1">
                <a:solidFill>
                  <a:srgbClr val="404040"/>
                </a:solidFill>
                <a:latin typeface="Open Sans"/>
              </a:rPr>
              <a:t>stimulatsiooni</a:t>
            </a:r>
            <a:r>
              <a:rPr lang="et-EE" sz="2000" dirty="0">
                <a:solidFill>
                  <a:srgbClr val="404040"/>
                </a:solidFill>
                <a:latin typeface="Open Sans"/>
              </a:rPr>
              <a:t>le</a:t>
            </a:r>
            <a:r>
              <a:rPr lang="en-GB" sz="2000" dirty="0">
                <a:solidFill>
                  <a:srgbClr val="404040"/>
                </a:solidFill>
                <a:latin typeface="Open Sans"/>
              </a:rPr>
              <a:t> </a:t>
            </a:r>
            <a:r>
              <a:rPr lang="en-GB" sz="2000" dirty="0" err="1">
                <a:solidFill>
                  <a:srgbClr val="404040"/>
                </a:solidFill>
                <a:latin typeface="Open Sans"/>
              </a:rPr>
              <a:t>ülimalt</a:t>
            </a:r>
            <a:r>
              <a:rPr lang="en-GB" sz="2000" dirty="0">
                <a:solidFill>
                  <a:srgbClr val="404040"/>
                </a:solidFill>
                <a:latin typeface="Open Sans"/>
              </a:rPr>
              <a:t> </a:t>
            </a:r>
            <a:r>
              <a:rPr lang="en-GB" sz="2000" dirty="0" err="1">
                <a:solidFill>
                  <a:srgbClr val="404040"/>
                </a:solidFill>
                <a:latin typeface="Open Sans"/>
              </a:rPr>
              <a:t>vastuvõtlik</a:t>
            </a:r>
            <a:r>
              <a:rPr lang="en-GB" sz="2000" dirty="0">
                <a:solidFill>
                  <a:srgbClr val="404040"/>
                </a:solidFill>
                <a:latin typeface="Open Sans"/>
              </a:rPr>
              <a:t>.</a:t>
            </a:r>
            <a:br>
              <a:rPr lang="en-GB" sz="2000" dirty="0"/>
            </a:br>
            <a:r>
              <a:rPr lang="et-EE" sz="2000" dirty="0">
                <a:solidFill>
                  <a:srgbClr val="404040"/>
                </a:solidFill>
                <a:latin typeface="Open Sans"/>
              </a:rPr>
              <a:t>On uuritud </a:t>
            </a:r>
            <a:r>
              <a:rPr lang="en-GB" sz="2000" dirty="0" err="1">
                <a:solidFill>
                  <a:srgbClr val="404040"/>
                </a:solidFill>
                <a:latin typeface="Open Sans"/>
              </a:rPr>
              <a:t>väga</a:t>
            </a:r>
            <a:r>
              <a:rPr lang="en-GB" sz="2000" dirty="0">
                <a:solidFill>
                  <a:srgbClr val="404040"/>
                </a:solidFill>
                <a:latin typeface="Open Sans"/>
              </a:rPr>
              <a:t> </a:t>
            </a:r>
            <a:r>
              <a:rPr lang="en-GB" sz="2000" dirty="0" err="1">
                <a:solidFill>
                  <a:srgbClr val="404040"/>
                </a:solidFill>
                <a:latin typeface="Open Sans"/>
              </a:rPr>
              <a:t>põhjalikult</a:t>
            </a:r>
            <a:r>
              <a:rPr lang="en-GB" sz="2000" dirty="0">
                <a:solidFill>
                  <a:srgbClr val="404040"/>
                </a:solidFill>
                <a:latin typeface="Open Sans"/>
              </a:rPr>
              <a:t> </a:t>
            </a:r>
            <a:r>
              <a:rPr lang="en-GB" sz="2000" dirty="0" err="1">
                <a:solidFill>
                  <a:srgbClr val="404040"/>
                </a:solidFill>
                <a:latin typeface="Open Sans"/>
              </a:rPr>
              <a:t>venituse</a:t>
            </a:r>
            <a:r>
              <a:rPr lang="en-GB" sz="2000" dirty="0">
                <a:solidFill>
                  <a:srgbClr val="404040"/>
                </a:solidFill>
                <a:latin typeface="Open Sans"/>
              </a:rPr>
              <a:t> all </a:t>
            </a:r>
            <a:r>
              <a:rPr lang="en-GB" sz="2000" dirty="0" err="1">
                <a:solidFill>
                  <a:srgbClr val="404040"/>
                </a:solidFill>
                <a:latin typeface="Open Sans"/>
              </a:rPr>
              <a:t>olevaid</a:t>
            </a:r>
            <a:r>
              <a:rPr lang="en-GB" sz="2000" dirty="0">
                <a:solidFill>
                  <a:srgbClr val="404040"/>
                </a:solidFill>
                <a:latin typeface="Open Sans"/>
              </a:rPr>
              <a:t> </a:t>
            </a:r>
            <a:r>
              <a:rPr lang="en-GB" sz="2000" dirty="0" err="1">
                <a:solidFill>
                  <a:srgbClr val="404040"/>
                </a:solidFill>
                <a:latin typeface="Open Sans"/>
              </a:rPr>
              <a:t>fibroblaste</a:t>
            </a:r>
            <a:r>
              <a:rPr lang="en-GB" sz="2000" dirty="0">
                <a:solidFill>
                  <a:srgbClr val="404040"/>
                </a:solidFill>
                <a:latin typeface="Open Sans"/>
              </a:rPr>
              <a:t> </a:t>
            </a:r>
            <a:r>
              <a:rPr lang="en-GB" sz="2000" dirty="0" err="1">
                <a:solidFill>
                  <a:srgbClr val="404040"/>
                </a:solidFill>
                <a:latin typeface="Open Sans"/>
              </a:rPr>
              <a:t>ja</a:t>
            </a:r>
            <a:r>
              <a:rPr lang="en-GB" sz="2000" dirty="0">
                <a:solidFill>
                  <a:srgbClr val="404040"/>
                </a:solidFill>
                <a:latin typeface="Open Sans"/>
              </a:rPr>
              <a:t> </a:t>
            </a:r>
            <a:r>
              <a:rPr lang="en-GB" sz="2000" dirty="0" err="1">
                <a:solidFill>
                  <a:srgbClr val="404040"/>
                </a:solidFill>
                <a:latin typeface="Open Sans"/>
              </a:rPr>
              <a:t>avast</a:t>
            </a:r>
            <a:r>
              <a:rPr lang="et-EE" sz="2000" dirty="0">
                <a:solidFill>
                  <a:srgbClr val="404040"/>
                </a:solidFill>
                <a:latin typeface="Open Sans"/>
              </a:rPr>
              <a:t>atud</a:t>
            </a:r>
            <a:r>
              <a:rPr lang="en-GB" sz="2000" dirty="0">
                <a:solidFill>
                  <a:srgbClr val="404040"/>
                </a:solidFill>
                <a:latin typeface="Open Sans"/>
              </a:rPr>
              <a:t> </a:t>
            </a:r>
            <a:r>
              <a:rPr lang="en-GB" sz="2000" dirty="0" err="1">
                <a:solidFill>
                  <a:srgbClr val="404040"/>
                </a:solidFill>
                <a:latin typeface="Open Sans"/>
              </a:rPr>
              <a:t>midagi</a:t>
            </a:r>
            <a:r>
              <a:rPr lang="en-GB" sz="2000" dirty="0">
                <a:solidFill>
                  <a:srgbClr val="404040"/>
                </a:solidFill>
                <a:latin typeface="Open Sans"/>
              </a:rPr>
              <a:t> </a:t>
            </a:r>
            <a:r>
              <a:rPr lang="en-GB" sz="2000" dirty="0" err="1">
                <a:solidFill>
                  <a:srgbClr val="404040"/>
                </a:solidFill>
                <a:latin typeface="Open Sans"/>
              </a:rPr>
              <a:t>hämmastavat</a:t>
            </a:r>
            <a:r>
              <a:rPr lang="et-EE" sz="2000" dirty="0">
                <a:solidFill>
                  <a:srgbClr val="404040"/>
                </a:solidFill>
                <a:latin typeface="Open Sans"/>
              </a:rPr>
              <a:t>: kui</a:t>
            </a:r>
            <a:r>
              <a:rPr lang="en-GB" sz="2000" dirty="0">
                <a:solidFill>
                  <a:srgbClr val="404040"/>
                </a:solidFill>
                <a:latin typeface="Open Sans"/>
              </a:rPr>
              <a:t> </a:t>
            </a:r>
            <a:r>
              <a:rPr lang="en-GB" sz="2000" dirty="0" err="1">
                <a:solidFill>
                  <a:srgbClr val="404040"/>
                </a:solidFill>
                <a:latin typeface="Open Sans"/>
              </a:rPr>
              <a:t>kudet</a:t>
            </a:r>
            <a:r>
              <a:rPr lang="en-GB" sz="2000" dirty="0">
                <a:solidFill>
                  <a:srgbClr val="404040"/>
                </a:solidFill>
                <a:latin typeface="Open Sans"/>
              </a:rPr>
              <a:t> </a:t>
            </a:r>
            <a:r>
              <a:rPr lang="en-GB" sz="2000" b="1" dirty="0" err="1">
                <a:solidFill>
                  <a:srgbClr val="404040"/>
                </a:solidFill>
                <a:latin typeface="Open Sans"/>
              </a:rPr>
              <a:t>venitada</a:t>
            </a:r>
            <a:r>
              <a:rPr lang="et-EE" sz="2000" dirty="0">
                <a:solidFill>
                  <a:srgbClr val="404040"/>
                </a:solidFill>
                <a:latin typeface="Open Sans"/>
              </a:rPr>
              <a:t>,</a:t>
            </a:r>
            <a:r>
              <a:rPr lang="en-GB" sz="2000" dirty="0">
                <a:solidFill>
                  <a:srgbClr val="404040"/>
                </a:solidFill>
                <a:latin typeface="Open Sans"/>
              </a:rPr>
              <a:t> </a:t>
            </a:r>
            <a:r>
              <a:rPr lang="en-GB" sz="2000" dirty="0" err="1">
                <a:solidFill>
                  <a:srgbClr val="404040"/>
                </a:solidFill>
                <a:latin typeface="Open Sans"/>
              </a:rPr>
              <a:t>siis</a:t>
            </a:r>
            <a:r>
              <a:rPr lang="en-GB" sz="2000" dirty="0">
                <a:solidFill>
                  <a:srgbClr val="404040"/>
                </a:solidFill>
                <a:latin typeface="Open Sans"/>
              </a:rPr>
              <a:t> need </a:t>
            </a:r>
            <a:r>
              <a:rPr lang="en-GB" sz="2000" dirty="0" err="1">
                <a:solidFill>
                  <a:srgbClr val="404040"/>
                </a:solidFill>
                <a:latin typeface="Open Sans"/>
              </a:rPr>
              <a:t>imeväikesed</a:t>
            </a:r>
            <a:r>
              <a:rPr lang="en-GB" sz="2000" dirty="0">
                <a:solidFill>
                  <a:srgbClr val="404040"/>
                </a:solidFill>
                <a:latin typeface="Open Sans"/>
              </a:rPr>
              <a:t> </a:t>
            </a:r>
            <a:r>
              <a:rPr lang="en-GB" sz="2000" dirty="0" err="1">
                <a:solidFill>
                  <a:srgbClr val="404040"/>
                </a:solidFill>
                <a:latin typeface="Open Sans"/>
              </a:rPr>
              <a:t>rakud</a:t>
            </a:r>
            <a:r>
              <a:rPr lang="en-GB" sz="2000" dirty="0">
                <a:solidFill>
                  <a:srgbClr val="404040"/>
                </a:solidFill>
                <a:latin typeface="Open Sans"/>
              </a:rPr>
              <a:t> </a:t>
            </a:r>
            <a:r>
              <a:rPr lang="en-GB" sz="2000" dirty="0" err="1">
                <a:solidFill>
                  <a:srgbClr val="404040"/>
                </a:solidFill>
                <a:latin typeface="Open Sans"/>
              </a:rPr>
              <a:t>suurenevad</a:t>
            </a:r>
            <a:r>
              <a:rPr lang="en-GB" sz="2000" dirty="0">
                <a:solidFill>
                  <a:srgbClr val="404040"/>
                </a:solidFill>
                <a:latin typeface="Open Sans"/>
              </a:rPr>
              <a:t> 200% </a:t>
            </a:r>
            <a:r>
              <a:rPr lang="en-GB" sz="2000" dirty="0" err="1">
                <a:solidFill>
                  <a:srgbClr val="404040"/>
                </a:solidFill>
                <a:latin typeface="Open Sans"/>
              </a:rPr>
              <a:t>ja</a:t>
            </a:r>
            <a:r>
              <a:rPr lang="en-GB" sz="2000" dirty="0">
                <a:solidFill>
                  <a:srgbClr val="404040"/>
                </a:solidFill>
                <a:latin typeface="Open Sans"/>
              </a:rPr>
              <a:t> </a:t>
            </a:r>
            <a:r>
              <a:rPr lang="en-GB" sz="2000" dirty="0" err="1">
                <a:solidFill>
                  <a:srgbClr val="404040"/>
                </a:solidFill>
                <a:latin typeface="Open Sans"/>
              </a:rPr>
              <a:t>sealjuures</a:t>
            </a:r>
            <a:r>
              <a:rPr lang="en-GB" sz="2000" dirty="0">
                <a:solidFill>
                  <a:srgbClr val="404040"/>
                </a:solidFill>
                <a:latin typeface="Open Sans"/>
              </a:rPr>
              <a:t> </a:t>
            </a:r>
            <a:r>
              <a:rPr lang="en-GB" sz="2000" dirty="0" err="1">
                <a:solidFill>
                  <a:srgbClr val="404040"/>
                </a:solidFill>
                <a:latin typeface="Open Sans"/>
              </a:rPr>
              <a:t>võtavad</a:t>
            </a:r>
            <a:r>
              <a:rPr lang="en-GB" sz="2000" dirty="0">
                <a:solidFill>
                  <a:srgbClr val="404040"/>
                </a:solidFill>
                <a:latin typeface="Open Sans"/>
              </a:rPr>
              <a:t> </a:t>
            </a:r>
            <a:r>
              <a:rPr lang="en-GB" sz="2000" dirty="0" err="1">
                <a:solidFill>
                  <a:srgbClr val="404040"/>
                </a:solidFill>
                <a:latin typeface="Open Sans"/>
              </a:rPr>
              <a:t>nad</a:t>
            </a:r>
            <a:r>
              <a:rPr lang="en-GB" sz="2000" dirty="0">
                <a:solidFill>
                  <a:srgbClr val="404040"/>
                </a:solidFill>
                <a:latin typeface="Open Sans"/>
              </a:rPr>
              <a:t> </a:t>
            </a:r>
            <a:r>
              <a:rPr lang="en-GB" sz="2000" dirty="0" err="1">
                <a:solidFill>
                  <a:srgbClr val="404040"/>
                </a:solidFill>
                <a:latin typeface="Open Sans"/>
              </a:rPr>
              <a:t>maha</a:t>
            </a:r>
            <a:r>
              <a:rPr lang="en-GB" sz="2000" dirty="0">
                <a:solidFill>
                  <a:srgbClr val="404040"/>
                </a:solidFill>
                <a:latin typeface="Open Sans"/>
              </a:rPr>
              <a:t> </a:t>
            </a:r>
            <a:r>
              <a:rPr lang="en-GB" sz="2000" dirty="0" err="1">
                <a:solidFill>
                  <a:srgbClr val="404040"/>
                </a:solidFill>
                <a:latin typeface="Open Sans"/>
              </a:rPr>
              <a:t>fastsias</a:t>
            </a:r>
            <a:r>
              <a:rPr lang="en-GB" sz="2000" dirty="0">
                <a:solidFill>
                  <a:srgbClr val="404040"/>
                </a:solidFill>
                <a:latin typeface="Open Sans"/>
              </a:rPr>
              <a:t> </a:t>
            </a:r>
            <a:r>
              <a:rPr lang="en-GB" sz="2000" dirty="0" err="1">
                <a:solidFill>
                  <a:srgbClr val="404040"/>
                </a:solidFill>
                <a:latin typeface="Open Sans"/>
              </a:rPr>
              <a:t>oleva</a:t>
            </a:r>
            <a:r>
              <a:rPr lang="en-GB" sz="2000" dirty="0">
                <a:solidFill>
                  <a:srgbClr val="404040"/>
                </a:solidFill>
                <a:latin typeface="Open Sans"/>
              </a:rPr>
              <a:t> </a:t>
            </a:r>
            <a:r>
              <a:rPr lang="en-GB" sz="2000" dirty="0" err="1">
                <a:solidFill>
                  <a:srgbClr val="404040"/>
                </a:solidFill>
                <a:latin typeface="Open Sans"/>
              </a:rPr>
              <a:t>pinge</a:t>
            </a:r>
            <a:r>
              <a:rPr lang="en-GB" sz="2000" dirty="0">
                <a:solidFill>
                  <a:srgbClr val="404040"/>
                </a:solidFill>
                <a:latin typeface="Open Sans"/>
              </a:rPr>
              <a:t> </a:t>
            </a:r>
            <a:r>
              <a:rPr lang="en-GB" sz="2000" dirty="0" err="1">
                <a:solidFill>
                  <a:srgbClr val="404040"/>
                </a:solidFill>
                <a:latin typeface="Open Sans"/>
              </a:rPr>
              <a:t>ning</a:t>
            </a:r>
            <a:r>
              <a:rPr lang="en-GB" sz="2000" dirty="0">
                <a:solidFill>
                  <a:srgbClr val="404040"/>
                </a:solidFill>
                <a:latin typeface="Open Sans"/>
              </a:rPr>
              <a:t> </a:t>
            </a:r>
            <a:r>
              <a:rPr lang="en-GB" sz="2000" dirty="0" err="1">
                <a:solidFill>
                  <a:srgbClr val="404040"/>
                </a:solidFill>
                <a:latin typeface="Open Sans"/>
              </a:rPr>
              <a:t>eritavad</a:t>
            </a:r>
            <a:r>
              <a:rPr lang="en-GB" sz="2000" dirty="0">
                <a:solidFill>
                  <a:srgbClr val="404040"/>
                </a:solidFill>
                <a:latin typeface="Open Sans"/>
              </a:rPr>
              <a:t> </a:t>
            </a:r>
            <a:r>
              <a:rPr lang="en-GB" sz="2000" dirty="0" err="1">
                <a:solidFill>
                  <a:srgbClr val="404040"/>
                </a:solidFill>
                <a:latin typeface="Open Sans"/>
              </a:rPr>
              <a:t>maatriksisse</a:t>
            </a:r>
            <a:r>
              <a:rPr lang="en-GB" sz="2000" dirty="0">
                <a:solidFill>
                  <a:srgbClr val="404040"/>
                </a:solidFill>
                <a:latin typeface="Open Sans"/>
              </a:rPr>
              <a:t> </a:t>
            </a:r>
            <a:r>
              <a:rPr lang="en-GB" sz="2000" dirty="0" err="1">
                <a:solidFill>
                  <a:srgbClr val="404040"/>
                </a:solidFill>
                <a:latin typeface="Open Sans"/>
              </a:rPr>
              <a:t>ainemolekule</a:t>
            </a:r>
            <a:r>
              <a:rPr lang="en-GB" sz="2000" dirty="0">
                <a:solidFill>
                  <a:srgbClr val="404040"/>
                </a:solidFill>
                <a:latin typeface="Open Sans"/>
              </a:rPr>
              <a:t>, mis </a:t>
            </a:r>
            <a:r>
              <a:rPr lang="en-GB" sz="2000" dirty="0" err="1">
                <a:solidFill>
                  <a:srgbClr val="404040"/>
                </a:solidFill>
                <a:latin typeface="Open Sans"/>
              </a:rPr>
              <a:t>annavad</a:t>
            </a:r>
            <a:r>
              <a:rPr lang="en-GB" sz="2000" dirty="0">
                <a:solidFill>
                  <a:srgbClr val="404040"/>
                </a:solidFill>
                <a:latin typeface="Open Sans"/>
              </a:rPr>
              <a:t> </a:t>
            </a:r>
            <a:r>
              <a:rPr lang="en-GB" sz="2000" dirty="0" err="1">
                <a:solidFill>
                  <a:srgbClr val="404040"/>
                </a:solidFill>
                <a:latin typeface="Open Sans"/>
              </a:rPr>
              <a:t>käskluse</a:t>
            </a:r>
            <a:r>
              <a:rPr lang="en-GB" sz="2000" dirty="0">
                <a:solidFill>
                  <a:srgbClr val="404040"/>
                </a:solidFill>
                <a:latin typeface="Open Sans"/>
              </a:rPr>
              <a:t> </a:t>
            </a:r>
            <a:r>
              <a:rPr lang="en-GB" sz="2000" b="1" dirty="0" err="1">
                <a:solidFill>
                  <a:srgbClr val="404040"/>
                </a:solidFill>
                <a:latin typeface="Open Sans"/>
              </a:rPr>
              <a:t>lõdvestuda</a:t>
            </a:r>
            <a:r>
              <a:rPr lang="en-GB" sz="2000" dirty="0">
                <a:solidFill>
                  <a:srgbClr val="404040"/>
                </a:solidFill>
                <a:latin typeface="Open Sans"/>
              </a:rPr>
              <a:t>.</a:t>
            </a:r>
            <a:r>
              <a:rPr lang="et-EE" sz="2000" dirty="0">
                <a:solidFill>
                  <a:srgbClr val="404040"/>
                </a:solidFill>
                <a:latin typeface="Open Sans"/>
              </a:rPr>
              <a:t> </a:t>
            </a:r>
          </a:p>
          <a:p>
            <a:pPr marL="285750" indent="-285750">
              <a:buFont typeface="Arial" panose="020B0604020202020204" pitchFamily="34" charset="0"/>
              <a:buChar char="•"/>
            </a:pPr>
            <a:endParaRPr lang="et-EE" sz="1600" dirty="0">
              <a:solidFill>
                <a:srgbClr val="404040"/>
              </a:solidFill>
              <a:latin typeface="Open Sans"/>
            </a:endParaRPr>
          </a:p>
        </p:txBody>
      </p:sp>
      <p:sp>
        <p:nvSpPr>
          <p:cNvPr id="42" name="Content Placeholder 2">
            <a:extLst>
              <a:ext uri="{FF2B5EF4-FFF2-40B4-BE49-F238E27FC236}">
                <a16:creationId xmlns:a16="http://schemas.microsoft.com/office/drawing/2014/main" id="{0CDD3A1A-BD60-4238-B201-BA3B68F87B35}"/>
              </a:ext>
            </a:extLst>
          </p:cNvPr>
          <p:cNvSpPr txBox="1">
            <a:spLocks/>
          </p:cNvSpPr>
          <p:nvPr/>
        </p:nvSpPr>
        <p:spPr>
          <a:xfrm>
            <a:off x="1324500" y="305186"/>
            <a:ext cx="9932780" cy="426334"/>
          </a:xfrm>
          <a:prstGeom prst="rect">
            <a:avLst/>
          </a:prstGeom>
          <a:noFill/>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t-EE" sz="2400" b="1" dirty="0">
                <a:latin typeface="Castellar" panose="020A0402060406010301" pitchFamily="18" charset="0"/>
              </a:rPr>
              <a:t>Kuidas me ise saame oma fastsiaid tervena hoida ?</a:t>
            </a:r>
          </a:p>
        </p:txBody>
      </p:sp>
      <p:sp>
        <p:nvSpPr>
          <p:cNvPr id="5" name="Rectangle 4">
            <a:extLst>
              <a:ext uri="{FF2B5EF4-FFF2-40B4-BE49-F238E27FC236}">
                <a16:creationId xmlns:a16="http://schemas.microsoft.com/office/drawing/2014/main" id="{52AF5C45-45FB-49C1-8A7B-A9D694971798}"/>
              </a:ext>
            </a:extLst>
          </p:cNvPr>
          <p:cNvSpPr/>
          <p:nvPr/>
        </p:nvSpPr>
        <p:spPr>
          <a:xfrm>
            <a:off x="608220" y="3690492"/>
            <a:ext cx="9802080" cy="2554545"/>
          </a:xfrm>
          <a:prstGeom prst="rect">
            <a:avLst/>
          </a:prstGeom>
          <a:blipFill>
            <a:blip r:embed="rId4">
              <a:duotone>
                <a:schemeClr val="accent1">
                  <a:shade val="45000"/>
                  <a:satMod val="135000"/>
                </a:schemeClr>
                <a:prstClr val="white"/>
              </a:duotone>
            </a:blip>
            <a:tile tx="0" ty="0" sx="100000" sy="100000" flip="none" algn="tl"/>
          </a:blipFill>
        </p:spPr>
        <p:txBody>
          <a:bodyPr wrap="square">
            <a:spAutoFit/>
          </a:bodyPr>
          <a:lstStyle/>
          <a:p>
            <a:pPr marL="285750" indent="-285750">
              <a:buFont typeface="Arial" panose="020B0604020202020204" pitchFamily="34" charset="0"/>
              <a:buChar char="•"/>
            </a:pPr>
            <a:r>
              <a:rPr lang="et-EE" sz="2000" b="1" dirty="0">
                <a:solidFill>
                  <a:schemeClr val="accent5">
                    <a:lumMod val="50000"/>
                  </a:schemeClr>
                </a:solidFill>
                <a:latin typeface="Open Sans"/>
              </a:rPr>
              <a:t>MITMEKESINE</a:t>
            </a:r>
            <a:r>
              <a:rPr lang="et-EE" sz="2000" dirty="0">
                <a:solidFill>
                  <a:schemeClr val="accent5">
                    <a:lumMod val="50000"/>
                  </a:schemeClr>
                </a:solidFill>
                <a:latin typeface="Open Sans"/>
              </a:rPr>
              <a:t> </a:t>
            </a:r>
            <a:r>
              <a:rPr lang="et-EE" sz="2000" b="1" dirty="0">
                <a:solidFill>
                  <a:schemeClr val="accent5">
                    <a:lumMod val="50000"/>
                  </a:schemeClr>
                </a:solidFill>
                <a:latin typeface="Open Sans"/>
              </a:rPr>
              <a:t>LIIKUMINE, KOMPLEKSHARJUTUSED</a:t>
            </a:r>
          </a:p>
          <a:p>
            <a:pPr marL="285750" indent="-285750">
              <a:buFont typeface="Arial" panose="020B0604020202020204" pitchFamily="34" charset="0"/>
              <a:buChar char="•"/>
            </a:pPr>
            <a:endParaRPr lang="et-EE" sz="2000" b="1" dirty="0">
              <a:solidFill>
                <a:schemeClr val="accent6">
                  <a:lumMod val="50000"/>
                </a:schemeClr>
              </a:solidFill>
              <a:latin typeface="Open Sans"/>
            </a:endParaRPr>
          </a:p>
          <a:p>
            <a:r>
              <a:rPr lang="et-EE" sz="2000" dirty="0">
                <a:solidFill>
                  <a:srgbClr val="404040"/>
                </a:solidFill>
                <a:latin typeface="Open Sans"/>
              </a:rPr>
              <a:t>Mainekad kehaterapeudid soovitavad füüsilisi tegevusi </a:t>
            </a:r>
            <a:r>
              <a:rPr lang="et-EE" sz="2000" b="1" dirty="0">
                <a:solidFill>
                  <a:srgbClr val="404040"/>
                </a:solidFill>
                <a:latin typeface="Open Sans"/>
              </a:rPr>
              <a:t>varieerida</a:t>
            </a:r>
            <a:r>
              <a:rPr lang="et-EE" sz="2000" dirty="0">
                <a:solidFill>
                  <a:srgbClr val="404040"/>
                </a:solidFill>
                <a:latin typeface="Open Sans"/>
              </a:rPr>
              <a:t>. </a:t>
            </a:r>
            <a:r>
              <a:rPr lang="en-GB" sz="2000" dirty="0" err="1">
                <a:solidFill>
                  <a:srgbClr val="404040"/>
                </a:solidFill>
                <a:latin typeface="Open Sans"/>
              </a:rPr>
              <a:t>Korduv</a:t>
            </a:r>
            <a:r>
              <a:rPr lang="en-GB" sz="2000" dirty="0">
                <a:solidFill>
                  <a:srgbClr val="404040"/>
                </a:solidFill>
                <a:latin typeface="Open Sans"/>
              </a:rPr>
              <a:t> </a:t>
            </a:r>
            <a:r>
              <a:rPr lang="en-GB" sz="2000" dirty="0" err="1">
                <a:solidFill>
                  <a:srgbClr val="404040"/>
                </a:solidFill>
                <a:latin typeface="Open Sans"/>
              </a:rPr>
              <a:t>füüsiline</a:t>
            </a:r>
            <a:r>
              <a:rPr lang="en-GB" sz="2000" dirty="0">
                <a:solidFill>
                  <a:srgbClr val="404040"/>
                </a:solidFill>
                <a:latin typeface="Open Sans"/>
              </a:rPr>
              <a:t> </a:t>
            </a:r>
            <a:r>
              <a:rPr lang="en-GB" sz="2000" dirty="0" err="1">
                <a:solidFill>
                  <a:srgbClr val="404040"/>
                </a:solidFill>
                <a:latin typeface="Open Sans"/>
              </a:rPr>
              <a:t>tegevus</a:t>
            </a:r>
            <a:r>
              <a:rPr lang="en-GB" sz="2000" dirty="0">
                <a:solidFill>
                  <a:srgbClr val="404040"/>
                </a:solidFill>
                <a:latin typeface="Open Sans"/>
              </a:rPr>
              <a:t> – </a:t>
            </a:r>
            <a:r>
              <a:rPr lang="et-EE" sz="2000" dirty="0">
                <a:solidFill>
                  <a:srgbClr val="404040"/>
                </a:solidFill>
                <a:latin typeface="Open Sans"/>
              </a:rPr>
              <a:t>s.h</a:t>
            </a:r>
            <a:r>
              <a:rPr lang="en-GB" sz="2000" dirty="0">
                <a:solidFill>
                  <a:srgbClr val="404040"/>
                </a:solidFill>
                <a:latin typeface="Open Sans"/>
              </a:rPr>
              <a:t> </a:t>
            </a:r>
            <a:r>
              <a:rPr lang="en-GB" sz="2000" dirty="0" err="1">
                <a:solidFill>
                  <a:srgbClr val="404040"/>
                </a:solidFill>
                <a:latin typeface="Open Sans"/>
              </a:rPr>
              <a:t>jooksmine</a:t>
            </a:r>
            <a:r>
              <a:rPr lang="en-GB" sz="2000" dirty="0">
                <a:solidFill>
                  <a:srgbClr val="404040"/>
                </a:solidFill>
                <a:latin typeface="Open Sans"/>
              </a:rPr>
              <a:t> </a:t>
            </a:r>
            <a:r>
              <a:rPr lang="et-EE" sz="2000" dirty="0">
                <a:solidFill>
                  <a:srgbClr val="404040"/>
                </a:solidFill>
                <a:latin typeface="Open Sans"/>
              </a:rPr>
              <a:t>või</a:t>
            </a:r>
            <a:r>
              <a:rPr lang="en-GB" sz="2000" dirty="0">
                <a:solidFill>
                  <a:srgbClr val="404040"/>
                </a:solidFill>
                <a:latin typeface="Open Sans"/>
              </a:rPr>
              <a:t> </a:t>
            </a:r>
            <a:r>
              <a:rPr lang="en-GB" sz="2000" dirty="0" err="1">
                <a:solidFill>
                  <a:srgbClr val="404040"/>
                </a:solidFill>
                <a:latin typeface="Open Sans"/>
              </a:rPr>
              <a:t>jalgrattasõit</a:t>
            </a:r>
            <a:r>
              <a:rPr lang="en-GB" sz="2000" dirty="0">
                <a:solidFill>
                  <a:srgbClr val="404040"/>
                </a:solidFill>
                <a:latin typeface="Open Sans"/>
              </a:rPr>
              <a:t> - </a:t>
            </a:r>
            <a:r>
              <a:rPr lang="en-GB" sz="2000" dirty="0" err="1">
                <a:solidFill>
                  <a:srgbClr val="404040"/>
                </a:solidFill>
                <a:latin typeface="Open Sans"/>
              </a:rPr>
              <a:t>võib</a:t>
            </a:r>
            <a:r>
              <a:rPr lang="en-GB" sz="2000" dirty="0">
                <a:solidFill>
                  <a:srgbClr val="404040"/>
                </a:solidFill>
                <a:latin typeface="Open Sans"/>
              </a:rPr>
              <a:t> </a:t>
            </a:r>
            <a:r>
              <a:rPr lang="en-GB" sz="2000" dirty="0" err="1">
                <a:solidFill>
                  <a:srgbClr val="404040"/>
                </a:solidFill>
                <a:latin typeface="Open Sans"/>
              </a:rPr>
              <a:t>jätta</a:t>
            </a:r>
            <a:r>
              <a:rPr lang="en-GB" sz="2000" dirty="0">
                <a:solidFill>
                  <a:srgbClr val="404040"/>
                </a:solidFill>
                <a:latin typeface="Open Sans"/>
              </a:rPr>
              <a:t> </a:t>
            </a:r>
            <a:r>
              <a:rPr lang="en-GB" sz="2000" dirty="0" err="1">
                <a:solidFill>
                  <a:srgbClr val="404040"/>
                </a:solidFill>
                <a:latin typeface="Open Sans"/>
              </a:rPr>
              <a:t>fastsiasse</a:t>
            </a:r>
            <a:r>
              <a:rPr lang="et-EE" sz="2000" dirty="0">
                <a:solidFill>
                  <a:srgbClr val="404040"/>
                </a:solidFill>
                <a:latin typeface="Open Sans"/>
              </a:rPr>
              <a:t> </a:t>
            </a:r>
            <a:r>
              <a:rPr lang="en-GB" sz="2000" dirty="0" err="1">
                <a:solidFill>
                  <a:srgbClr val="404040"/>
                </a:solidFill>
                <a:latin typeface="Open Sans"/>
              </a:rPr>
              <a:t>jälje</a:t>
            </a:r>
            <a:r>
              <a:rPr lang="en-GB" sz="2000" dirty="0">
                <a:solidFill>
                  <a:srgbClr val="404040"/>
                </a:solidFill>
                <a:latin typeface="Open Sans"/>
              </a:rPr>
              <a:t>, </a:t>
            </a:r>
            <a:r>
              <a:rPr lang="en-GB" sz="2000" dirty="0" err="1">
                <a:solidFill>
                  <a:srgbClr val="404040"/>
                </a:solidFill>
                <a:latin typeface="Open Sans"/>
              </a:rPr>
              <a:t>pingutades</a:t>
            </a:r>
            <a:r>
              <a:rPr lang="en-GB" sz="2000" dirty="0">
                <a:solidFill>
                  <a:srgbClr val="404040"/>
                </a:solidFill>
                <a:latin typeface="Open Sans"/>
              </a:rPr>
              <a:t> </a:t>
            </a:r>
            <a:r>
              <a:rPr lang="en-GB" sz="2000" dirty="0" err="1">
                <a:solidFill>
                  <a:srgbClr val="404040"/>
                </a:solidFill>
                <a:latin typeface="Open Sans"/>
              </a:rPr>
              <a:t>ebaloomulikult</a:t>
            </a:r>
            <a:r>
              <a:rPr lang="en-GB" sz="2000" dirty="0">
                <a:solidFill>
                  <a:srgbClr val="404040"/>
                </a:solidFill>
                <a:latin typeface="Open Sans"/>
              </a:rPr>
              <a:t> </a:t>
            </a:r>
            <a:r>
              <a:rPr lang="en-GB" sz="2000" dirty="0" err="1">
                <a:solidFill>
                  <a:srgbClr val="404040"/>
                </a:solidFill>
                <a:latin typeface="Open Sans"/>
              </a:rPr>
              <a:t>teatud</a:t>
            </a:r>
            <a:r>
              <a:rPr lang="en-GB" sz="2000" dirty="0">
                <a:solidFill>
                  <a:srgbClr val="404040"/>
                </a:solidFill>
                <a:latin typeface="Open Sans"/>
              </a:rPr>
              <a:t> </a:t>
            </a:r>
            <a:r>
              <a:rPr lang="en-GB" sz="2000" dirty="0" err="1">
                <a:solidFill>
                  <a:srgbClr val="404040"/>
                </a:solidFill>
                <a:latin typeface="Open Sans"/>
              </a:rPr>
              <a:t>piirkondi</a:t>
            </a:r>
            <a:r>
              <a:rPr lang="en-GB" sz="2000" dirty="0">
                <a:solidFill>
                  <a:srgbClr val="404040"/>
                </a:solidFill>
                <a:latin typeface="Open Sans"/>
              </a:rPr>
              <a:t> </a:t>
            </a:r>
            <a:r>
              <a:rPr lang="en-GB" sz="2000" dirty="0" err="1">
                <a:solidFill>
                  <a:srgbClr val="404040"/>
                </a:solidFill>
                <a:latin typeface="Open Sans"/>
              </a:rPr>
              <a:t>ja</a:t>
            </a:r>
            <a:r>
              <a:rPr lang="en-GB" sz="2000" dirty="0">
                <a:solidFill>
                  <a:srgbClr val="404040"/>
                </a:solidFill>
                <a:latin typeface="Open Sans"/>
              </a:rPr>
              <a:t> </a:t>
            </a:r>
            <a:r>
              <a:rPr lang="et-EE" sz="2000" dirty="0">
                <a:solidFill>
                  <a:srgbClr val="404040"/>
                </a:solidFill>
                <a:latin typeface="Open Sans"/>
              </a:rPr>
              <a:t>muutes need</a:t>
            </a:r>
            <a:r>
              <a:rPr lang="en-GB" sz="2000" dirty="0">
                <a:solidFill>
                  <a:srgbClr val="404040"/>
                </a:solidFill>
                <a:latin typeface="Open Sans"/>
              </a:rPr>
              <a:t> </a:t>
            </a:r>
            <a:r>
              <a:rPr lang="en-GB" sz="2000" dirty="0" err="1">
                <a:solidFill>
                  <a:srgbClr val="404040"/>
                </a:solidFill>
                <a:latin typeface="Open Sans"/>
              </a:rPr>
              <a:t>lõpuks</a:t>
            </a:r>
            <a:r>
              <a:rPr lang="en-GB" sz="2000" dirty="0">
                <a:solidFill>
                  <a:srgbClr val="404040"/>
                </a:solidFill>
                <a:latin typeface="Open Sans"/>
              </a:rPr>
              <a:t> </a:t>
            </a:r>
            <a:r>
              <a:rPr lang="en-GB" sz="2000" dirty="0" err="1">
                <a:solidFill>
                  <a:srgbClr val="404040"/>
                </a:solidFill>
                <a:latin typeface="Open Sans"/>
              </a:rPr>
              <a:t>vigastustele</a:t>
            </a:r>
            <a:r>
              <a:rPr lang="en-GB" sz="2000" dirty="0">
                <a:solidFill>
                  <a:srgbClr val="404040"/>
                </a:solidFill>
                <a:latin typeface="Open Sans"/>
              </a:rPr>
              <a:t> </a:t>
            </a:r>
            <a:r>
              <a:rPr lang="en-GB" sz="2000" dirty="0" err="1">
                <a:solidFill>
                  <a:srgbClr val="404040"/>
                </a:solidFill>
                <a:latin typeface="Open Sans"/>
              </a:rPr>
              <a:t>vastuvõtlikumaks</a:t>
            </a:r>
            <a:r>
              <a:rPr lang="en-GB" sz="2000" dirty="0">
                <a:solidFill>
                  <a:srgbClr val="404040"/>
                </a:solidFill>
                <a:latin typeface="Open Sans"/>
              </a:rPr>
              <a:t>.</a:t>
            </a:r>
            <a:endParaRPr lang="et-EE" sz="2000" dirty="0">
              <a:solidFill>
                <a:srgbClr val="404040"/>
              </a:solidFill>
              <a:latin typeface="Open Sans"/>
            </a:endParaRPr>
          </a:p>
          <a:p>
            <a:r>
              <a:rPr lang="et-EE" sz="2000" dirty="0">
                <a:solidFill>
                  <a:srgbClr val="404040"/>
                </a:solidFill>
                <a:latin typeface="Open Sans"/>
              </a:rPr>
              <a:t>Varieerige! </a:t>
            </a:r>
            <a:r>
              <a:rPr lang="en-GB" sz="2000" dirty="0" err="1">
                <a:solidFill>
                  <a:srgbClr val="404040"/>
                </a:solidFill>
                <a:latin typeface="Open Sans"/>
              </a:rPr>
              <a:t>Matkake</a:t>
            </a:r>
            <a:r>
              <a:rPr lang="en-GB" sz="2000" dirty="0">
                <a:solidFill>
                  <a:srgbClr val="404040"/>
                </a:solidFill>
                <a:latin typeface="Open Sans"/>
              </a:rPr>
              <a:t> </a:t>
            </a:r>
            <a:r>
              <a:rPr lang="en-GB" sz="2000" dirty="0" err="1">
                <a:solidFill>
                  <a:srgbClr val="404040"/>
                </a:solidFill>
                <a:latin typeface="Open Sans"/>
              </a:rPr>
              <a:t>või</a:t>
            </a:r>
            <a:r>
              <a:rPr lang="en-GB" sz="2000" dirty="0">
                <a:solidFill>
                  <a:srgbClr val="404040"/>
                </a:solidFill>
                <a:latin typeface="Open Sans"/>
              </a:rPr>
              <a:t> </a:t>
            </a:r>
            <a:r>
              <a:rPr lang="en-GB" sz="2000" dirty="0" err="1">
                <a:solidFill>
                  <a:srgbClr val="404040"/>
                </a:solidFill>
                <a:latin typeface="Open Sans"/>
              </a:rPr>
              <a:t>sõitke</a:t>
            </a:r>
            <a:r>
              <a:rPr lang="et-EE" sz="2000" dirty="0">
                <a:solidFill>
                  <a:srgbClr val="404040"/>
                </a:solidFill>
                <a:latin typeface="Open Sans"/>
              </a:rPr>
              <a:t> </a:t>
            </a:r>
            <a:r>
              <a:rPr lang="en-GB" sz="2000" dirty="0" err="1">
                <a:solidFill>
                  <a:srgbClr val="404040"/>
                </a:solidFill>
                <a:latin typeface="Open Sans"/>
              </a:rPr>
              <a:t>rattaga</a:t>
            </a:r>
            <a:r>
              <a:rPr lang="en-GB" sz="2000" dirty="0">
                <a:solidFill>
                  <a:srgbClr val="404040"/>
                </a:solidFill>
                <a:latin typeface="Open Sans"/>
              </a:rPr>
              <a:t> </a:t>
            </a:r>
            <a:r>
              <a:rPr lang="en-GB" sz="2000" dirty="0" err="1">
                <a:solidFill>
                  <a:srgbClr val="404040"/>
                </a:solidFill>
                <a:latin typeface="Open Sans"/>
              </a:rPr>
              <a:t>ebatasasel</a:t>
            </a:r>
            <a:r>
              <a:rPr lang="en-GB" sz="2000" dirty="0">
                <a:solidFill>
                  <a:srgbClr val="404040"/>
                </a:solidFill>
                <a:latin typeface="Open Sans"/>
              </a:rPr>
              <a:t> </a:t>
            </a:r>
            <a:r>
              <a:rPr lang="en-GB" sz="2000" dirty="0" err="1">
                <a:solidFill>
                  <a:srgbClr val="404040"/>
                </a:solidFill>
                <a:latin typeface="Open Sans"/>
              </a:rPr>
              <a:t>maastikul</a:t>
            </a:r>
            <a:r>
              <a:rPr lang="en-GB" sz="2000" dirty="0">
                <a:solidFill>
                  <a:srgbClr val="404040"/>
                </a:solidFill>
                <a:latin typeface="Open Sans"/>
              </a:rPr>
              <a:t>, </a:t>
            </a:r>
            <a:r>
              <a:rPr lang="en-GB" sz="2000" dirty="0" err="1">
                <a:solidFill>
                  <a:srgbClr val="404040"/>
                </a:solidFill>
                <a:latin typeface="Open Sans"/>
              </a:rPr>
              <a:t>vahetage</a:t>
            </a:r>
            <a:r>
              <a:rPr lang="en-GB" sz="2000" dirty="0">
                <a:solidFill>
                  <a:srgbClr val="404040"/>
                </a:solidFill>
                <a:latin typeface="Open Sans"/>
              </a:rPr>
              <a:t> </a:t>
            </a:r>
            <a:r>
              <a:rPr lang="en-GB" sz="2000" dirty="0" err="1">
                <a:solidFill>
                  <a:srgbClr val="404040"/>
                </a:solidFill>
                <a:latin typeface="Open Sans"/>
              </a:rPr>
              <a:t>sageli</a:t>
            </a:r>
            <a:r>
              <a:rPr lang="en-GB" sz="2000" dirty="0">
                <a:solidFill>
                  <a:srgbClr val="404040"/>
                </a:solidFill>
                <a:latin typeface="Open Sans"/>
              </a:rPr>
              <a:t> </a:t>
            </a:r>
            <a:r>
              <a:rPr lang="en-GB" sz="2000" dirty="0" err="1">
                <a:solidFill>
                  <a:srgbClr val="404040"/>
                </a:solidFill>
                <a:latin typeface="Open Sans"/>
              </a:rPr>
              <a:t>jõutreeninguid</a:t>
            </a:r>
            <a:r>
              <a:rPr lang="en-GB" sz="2000" dirty="0">
                <a:solidFill>
                  <a:srgbClr val="404040"/>
                </a:solidFill>
                <a:latin typeface="Open Sans"/>
              </a:rPr>
              <a:t> </a:t>
            </a:r>
            <a:r>
              <a:rPr lang="en-GB" sz="2000" dirty="0" err="1">
                <a:solidFill>
                  <a:srgbClr val="404040"/>
                </a:solidFill>
                <a:latin typeface="Open Sans"/>
              </a:rPr>
              <a:t>ja</a:t>
            </a:r>
            <a:r>
              <a:rPr lang="en-GB" sz="2000" dirty="0">
                <a:solidFill>
                  <a:srgbClr val="404040"/>
                </a:solidFill>
                <a:latin typeface="Open Sans"/>
              </a:rPr>
              <a:t> </a:t>
            </a:r>
            <a:r>
              <a:rPr lang="en-GB" sz="2000" dirty="0" err="1">
                <a:solidFill>
                  <a:srgbClr val="404040"/>
                </a:solidFill>
                <a:latin typeface="Open Sans"/>
              </a:rPr>
              <a:t>otsige</a:t>
            </a:r>
            <a:r>
              <a:rPr lang="en-GB" sz="2000" dirty="0">
                <a:solidFill>
                  <a:srgbClr val="404040"/>
                </a:solidFill>
                <a:latin typeface="Open Sans"/>
              </a:rPr>
              <a:t> </a:t>
            </a:r>
            <a:r>
              <a:rPr lang="en-GB" sz="2000" dirty="0" err="1">
                <a:solidFill>
                  <a:srgbClr val="404040"/>
                </a:solidFill>
                <a:latin typeface="Open Sans"/>
              </a:rPr>
              <a:t>uusi</a:t>
            </a:r>
            <a:r>
              <a:rPr lang="en-GB" sz="2000" dirty="0">
                <a:solidFill>
                  <a:srgbClr val="404040"/>
                </a:solidFill>
                <a:latin typeface="Open Sans"/>
              </a:rPr>
              <a:t> </a:t>
            </a:r>
            <a:r>
              <a:rPr lang="en-GB" sz="2000" dirty="0" err="1">
                <a:solidFill>
                  <a:srgbClr val="404040"/>
                </a:solidFill>
                <a:latin typeface="Open Sans"/>
              </a:rPr>
              <a:t>liikumisviise</a:t>
            </a:r>
            <a:r>
              <a:rPr lang="en-GB" sz="2000" dirty="0">
                <a:solidFill>
                  <a:srgbClr val="404040"/>
                </a:solidFill>
                <a:latin typeface="Open Sans"/>
              </a:rPr>
              <a:t> </a:t>
            </a:r>
            <a:r>
              <a:rPr lang="en-GB" sz="2000" dirty="0" err="1">
                <a:solidFill>
                  <a:srgbClr val="404040"/>
                </a:solidFill>
                <a:latin typeface="Open Sans"/>
              </a:rPr>
              <a:t>tantsu</a:t>
            </a:r>
            <a:r>
              <a:rPr lang="en-GB" sz="2000" dirty="0">
                <a:solidFill>
                  <a:srgbClr val="404040"/>
                </a:solidFill>
                <a:latin typeface="Open Sans"/>
              </a:rPr>
              <a:t>, </a:t>
            </a:r>
            <a:r>
              <a:rPr lang="et-EE" sz="2000" dirty="0">
                <a:solidFill>
                  <a:srgbClr val="404040"/>
                </a:solidFill>
                <a:latin typeface="Open Sans"/>
              </a:rPr>
              <a:t>erinevate </a:t>
            </a:r>
            <a:r>
              <a:rPr lang="en-GB" sz="2000" dirty="0" err="1">
                <a:solidFill>
                  <a:srgbClr val="404040"/>
                </a:solidFill>
                <a:latin typeface="Open Sans"/>
              </a:rPr>
              <a:t>spordi</a:t>
            </a:r>
            <a:r>
              <a:rPr lang="et-EE" sz="2000" dirty="0">
                <a:solidFill>
                  <a:srgbClr val="404040"/>
                </a:solidFill>
                <a:latin typeface="Open Sans"/>
              </a:rPr>
              <a:t>alade</a:t>
            </a:r>
            <a:r>
              <a:rPr lang="en-GB" sz="2000" dirty="0">
                <a:solidFill>
                  <a:srgbClr val="404040"/>
                </a:solidFill>
                <a:latin typeface="Open Sans"/>
              </a:rPr>
              <a:t>, </a:t>
            </a:r>
            <a:r>
              <a:rPr lang="en-GB" sz="2000" dirty="0" err="1">
                <a:solidFill>
                  <a:srgbClr val="404040"/>
                </a:solidFill>
                <a:latin typeface="Open Sans"/>
              </a:rPr>
              <a:t>võitluskunstide</a:t>
            </a:r>
            <a:r>
              <a:rPr lang="et-EE" sz="2000" dirty="0">
                <a:solidFill>
                  <a:srgbClr val="404040"/>
                </a:solidFill>
                <a:latin typeface="Open Sans"/>
              </a:rPr>
              <a:t>, ujumise</a:t>
            </a:r>
            <a:r>
              <a:rPr lang="en-GB" sz="2000" dirty="0">
                <a:solidFill>
                  <a:srgbClr val="404040"/>
                </a:solidFill>
                <a:latin typeface="Open Sans"/>
              </a:rPr>
              <a:t> </a:t>
            </a:r>
            <a:r>
              <a:rPr lang="en-GB" sz="2000" dirty="0" err="1">
                <a:solidFill>
                  <a:srgbClr val="404040"/>
                </a:solidFill>
                <a:latin typeface="Open Sans"/>
              </a:rPr>
              <a:t>või</a:t>
            </a:r>
            <a:r>
              <a:rPr lang="en-GB" sz="2000" dirty="0">
                <a:solidFill>
                  <a:srgbClr val="404040"/>
                </a:solidFill>
                <a:latin typeface="Open Sans"/>
              </a:rPr>
              <a:t> </a:t>
            </a:r>
            <a:r>
              <a:rPr lang="en-GB" sz="2000" dirty="0" err="1">
                <a:solidFill>
                  <a:srgbClr val="404040"/>
                </a:solidFill>
                <a:latin typeface="Open Sans"/>
              </a:rPr>
              <a:t>muude</a:t>
            </a:r>
            <a:r>
              <a:rPr lang="en-GB" sz="2000" dirty="0">
                <a:solidFill>
                  <a:srgbClr val="404040"/>
                </a:solidFill>
                <a:latin typeface="Open Sans"/>
              </a:rPr>
              <a:t> </a:t>
            </a:r>
            <a:r>
              <a:rPr lang="en-GB" sz="2000" dirty="0" err="1">
                <a:solidFill>
                  <a:srgbClr val="404040"/>
                </a:solidFill>
                <a:latin typeface="Open Sans"/>
              </a:rPr>
              <a:t>tegevuste</a:t>
            </a:r>
            <a:r>
              <a:rPr lang="en-GB" sz="2000" dirty="0">
                <a:solidFill>
                  <a:srgbClr val="404040"/>
                </a:solidFill>
                <a:latin typeface="Open Sans"/>
              </a:rPr>
              <a:t> </a:t>
            </a:r>
            <a:r>
              <a:rPr lang="en-GB" sz="2000" dirty="0" err="1">
                <a:solidFill>
                  <a:srgbClr val="404040"/>
                </a:solidFill>
                <a:latin typeface="Open Sans"/>
              </a:rPr>
              <a:t>kaudu</a:t>
            </a:r>
            <a:r>
              <a:rPr lang="en-GB" sz="2000" dirty="0">
                <a:solidFill>
                  <a:srgbClr val="404040"/>
                </a:solidFill>
                <a:latin typeface="Open Sans"/>
              </a:rPr>
              <a:t>.</a:t>
            </a:r>
          </a:p>
        </p:txBody>
      </p:sp>
    </p:spTree>
    <p:extLst>
      <p:ext uri="{BB962C8B-B14F-4D97-AF65-F5344CB8AC3E}">
        <p14:creationId xmlns:p14="http://schemas.microsoft.com/office/powerpoint/2010/main" val="270125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FE427A-EA45-4493-8D0D-74ECF25675A8}"/>
              </a:ext>
            </a:extLst>
          </p:cNvPr>
          <p:cNvSpPr>
            <a:spLocks noGrp="1"/>
          </p:cNvSpPr>
          <p:nvPr>
            <p:ph idx="1"/>
          </p:nvPr>
        </p:nvSpPr>
        <p:spPr>
          <a:xfrm>
            <a:off x="584200" y="1910478"/>
            <a:ext cx="10515600" cy="2176938"/>
          </a:xfrm>
        </p:spPr>
        <p:txBody>
          <a:bodyPr>
            <a:normAutofit fontScale="77500" lnSpcReduction="20000"/>
          </a:bodyPr>
          <a:lstStyle/>
          <a:p>
            <a:r>
              <a:rPr lang="en-GB" sz="2400" dirty="0" err="1">
                <a:latin typeface="+mj-lt"/>
              </a:rPr>
              <a:t>Osteopaatia</a:t>
            </a:r>
            <a:r>
              <a:rPr lang="en-GB" sz="2400" dirty="0">
                <a:latin typeface="+mj-lt"/>
              </a:rPr>
              <a:t> on </a:t>
            </a:r>
            <a:r>
              <a:rPr lang="en-GB" sz="2400" dirty="0" err="1">
                <a:latin typeface="+mj-lt"/>
              </a:rPr>
              <a:t>manuaalne</a:t>
            </a:r>
            <a:r>
              <a:rPr lang="en-GB" sz="2400" dirty="0">
                <a:latin typeface="+mj-lt"/>
              </a:rPr>
              <a:t> </a:t>
            </a:r>
            <a:r>
              <a:rPr lang="en-GB" sz="2400" dirty="0" err="1">
                <a:latin typeface="+mj-lt"/>
              </a:rPr>
              <a:t>ravimeetod</a:t>
            </a:r>
            <a:r>
              <a:rPr lang="en-GB" sz="2400" dirty="0">
                <a:latin typeface="+mj-lt"/>
              </a:rPr>
              <a:t> </a:t>
            </a:r>
            <a:r>
              <a:rPr lang="en-GB" sz="2400" dirty="0" err="1">
                <a:latin typeface="+mj-lt"/>
              </a:rPr>
              <a:t>vastuseks</a:t>
            </a:r>
            <a:r>
              <a:rPr lang="en-GB" sz="2400" dirty="0">
                <a:latin typeface="+mj-lt"/>
              </a:rPr>
              <a:t> </a:t>
            </a:r>
            <a:r>
              <a:rPr lang="en-GB" sz="2400" dirty="0" err="1">
                <a:latin typeface="+mj-lt"/>
              </a:rPr>
              <a:t>suurele</a:t>
            </a:r>
            <a:r>
              <a:rPr lang="en-GB" sz="2400" dirty="0">
                <a:latin typeface="+mj-lt"/>
              </a:rPr>
              <a:t> </a:t>
            </a:r>
            <a:r>
              <a:rPr lang="en-GB" sz="2400" dirty="0" err="1">
                <a:latin typeface="+mj-lt"/>
              </a:rPr>
              <a:t>hulgale</a:t>
            </a:r>
            <a:r>
              <a:rPr lang="en-GB" sz="2400" dirty="0">
                <a:latin typeface="+mj-lt"/>
              </a:rPr>
              <a:t> </a:t>
            </a:r>
            <a:r>
              <a:rPr lang="en-GB" sz="2400" dirty="0" err="1">
                <a:latin typeface="+mj-lt"/>
              </a:rPr>
              <a:t>probleemidele</a:t>
            </a:r>
            <a:r>
              <a:rPr lang="en-GB" sz="2400" dirty="0">
                <a:latin typeface="+mj-lt"/>
              </a:rPr>
              <a:t>, mis </a:t>
            </a:r>
            <a:r>
              <a:rPr lang="en-GB" sz="2400" dirty="0" err="1">
                <a:latin typeface="+mj-lt"/>
              </a:rPr>
              <a:t>võivad</a:t>
            </a:r>
            <a:r>
              <a:rPr lang="en-GB" sz="2400" dirty="0">
                <a:latin typeface="+mj-lt"/>
              </a:rPr>
              <a:t> </a:t>
            </a:r>
            <a:r>
              <a:rPr lang="en-GB" sz="2400" dirty="0" err="1">
                <a:latin typeface="+mj-lt"/>
              </a:rPr>
              <a:t>esineda</a:t>
            </a:r>
            <a:r>
              <a:rPr lang="en-GB" sz="2400" dirty="0">
                <a:latin typeface="+mj-lt"/>
              </a:rPr>
              <a:t> </a:t>
            </a:r>
            <a:r>
              <a:rPr lang="en-GB" sz="2400" dirty="0" err="1">
                <a:latin typeface="+mj-lt"/>
              </a:rPr>
              <a:t>igas</a:t>
            </a:r>
            <a:r>
              <a:rPr lang="en-GB" sz="2400" dirty="0">
                <a:latin typeface="+mj-lt"/>
              </a:rPr>
              <a:t> </a:t>
            </a:r>
            <a:r>
              <a:rPr lang="en-GB" sz="2400" dirty="0" err="1">
                <a:latin typeface="+mj-lt"/>
              </a:rPr>
              <a:t>eas</a:t>
            </a:r>
            <a:r>
              <a:rPr lang="en-GB" sz="2400" dirty="0">
                <a:latin typeface="+mj-lt"/>
              </a:rPr>
              <a:t> </a:t>
            </a:r>
            <a:r>
              <a:rPr lang="en-GB" sz="2400" dirty="0" err="1">
                <a:latin typeface="+mj-lt"/>
              </a:rPr>
              <a:t>inimestel</a:t>
            </a:r>
            <a:r>
              <a:rPr lang="en-GB" sz="2400" dirty="0">
                <a:latin typeface="+mj-lt"/>
              </a:rPr>
              <a:t>, </a:t>
            </a:r>
            <a:r>
              <a:rPr lang="en-GB" sz="2400" dirty="0" err="1">
                <a:latin typeface="+mj-lt"/>
              </a:rPr>
              <a:t>väikelastest</a:t>
            </a:r>
            <a:r>
              <a:rPr lang="en-GB" sz="2400" dirty="0">
                <a:latin typeface="+mj-lt"/>
              </a:rPr>
              <a:t> </a:t>
            </a:r>
            <a:r>
              <a:rPr lang="en-GB" sz="2400" dirty="0" err="1">
                <a:latin typeface="+mj-lt"/>
              </a:rPr>
              <a:t>eakateni</a:t>
            </a:r>
            <a:r>
              <a:rPr lang="en-GB" sz="2400" dirty="0">
                <a:latin typeface="+mj-lt"/>
              </a:rPr>
              <a:t>.</a:t>
            </a:r>
          </a:p>
          <a:p>
            <a:r>
              <a:rPr lang="en-GB" sz="2400" dirty="0" err="1">
                <a:latin typeface="+mj-lt"/>
              </a:rPr>
              <a:t>Üsna</a:t>
            </a:r>
            <a:r>
              <a:rPr lang="en-GB" sz="2400" dirty="0">
                <a:latin typeface="+mj-lt"/>
              </a:rPr>
              <a:t> </a:t>
            </a:r>
            <a:r>
              <a:rPr lang="en-GB" sz="2400" dirty="0" err="1">
                <a:latin typeface="+mj-lt"/>
              </a:rPr>
              <a:t>keeruline</a:t>
            </a:r>
            <a:r>
              <a:rPr lang="en-GB" sz="2400" dirty="0">
                <a:latin typeface="+mj-lt"/>
              </a:rPr>
              <a:t> on </a:t>
            </a:r>
            <a:r>
              <a:rPr lang="en-GB" sz="2400" dirty="0" err="1">
                <a:latin typeface="+mj-lt"/>
              </a:rPr>
              <a:t>kirjeldada</a:t>
            </a:r>
            <a:r>
              <a:rPr lang="en-GB" sz="2400" dirty="0">
                <a:latin typeface="+mj-lt"/>
              </a:rPr>
              <a:t> </a:t>
            </a:r>
            <a:r>
              <a:rPr lang="en-GB" sz="2400" dirty="0" err="1">
                <a:latin typeface="+mj-lt"/>
              </a:rPr>
              <a:t>osteopaatiat</a:t>
            </a:r>
            <a:r>
              <a:rPr lang="en-GB" sz="2400" dirty="0">
                <a:latin typeface="+mj-lt"/>
              </a:rPr>
              <a:t> </a:t>
            </a:r>
            <a:r>
              <a:rPr lang="en-GB" sz="2400" dirty="0" err="1">
                <a:latin typeface="+mj-lt"/>
              </a:rPr>
              <a:t>mõne</a:t>
            </a:r>
            <a:r>
              <a:rPr lang="en-GB" sz="2400" dirty="0">
                <a:latin typeface="+mj-lt"/>
              </a:rPr>
              <a:t> </a:t>
            </a:r>
            <a:r>
              <a:rPr lang="en-GB" sz="2400" dirty="0" err="1">
                <a:latin typeface="+mj-lt"/>
              </a:rPr>
              <a:t>lausega</a:t>
            </a:r>
            <a:r>
              <a:rPr lang="en-GB" sz="2400" dirty="0">
                <a:latin typeface="+mj-lt"/>
              </a:rPr>
              <a:t> </a:t>
            </a:r>
            <a:r>
              <a:rPr lang="en-GB" sz="2400" dirty="0" err="1">
                <a:latin typeface="+mj-lt"/>
              </a:rPr>
              <a:t>või</a:t>
            </a:r>
            <a:r>
              <a:rPr lang="en-GB" sz="2400" dirty="0">
                <a:latin typeface="+mj-lt"/>
              </a:rPr>
              <a:t> </a:t>
            </a:r>
            <a:r>
              <a:rPr lang="en-GB" sz="2400" dirty="0" err="1">
                <a:latin typeface="+mj-lt"/>
              </a:rPr>
              <a:t>loetleda</a:t>
            </a:r>
            <a:r>
              <a:rPr lang="en-GB" sz="2400" dirty="0">
                <a:latin typeface="+mj-lt"/>
              </a:rPr>
              <a:t> </a:t>
            </a:r>
            <a:r>
              <a:rPr lang="en-GB" sz="2400" dirty="0" err="1">
                <a:latin typeface="+mj-lt"/>
              </a:rPr>
              <a:t>üles</a:t>
            </a:r>
            <a:r>
              <a:rPr lang="en-GB" sz="2400" dirty="0">
                <a:latin typeface="+mj-lt"/>
              </a:rPr>
              <a:t> </a:t>
            </a:r>
            <a:r>
              <a:rPr lang="en-GB" sz="2400" dirty="0" err="1">
                <a:latin typeface="+mj-lt"/>
              </a:rPr>
              <a:t>kõik</a:t>
            </a:r>
            <a:r>
              <a:rPr lang="en-GB" sz="2400" dirty="0">
                <a:latin typeface="+mj-lt"/>
              </a:rPr>
              <a:t> </a:t>
            </a:r>
            <a:r>
              <a:rPr lang="en-GB" sz="2400" dirty="0" err="1">
                <a:latin typeface="+mj-lt"/>
              </a:rPr>
              <a:t>probleemid</a:t>
            </a:r>
            <a:r>
              <a:rPr lang="en-GB" sz="2400" dirty="0">
                <a:latin typeface="+mj-lt"/>
              </a:rPr>
              <a:t>, </a:t>
            </a:r>
            <a:r>
              <a:rPr lang="en-GB" sz="2400" dirty="0" err="1">
                <a:latin typeface="+mj-lt"/>
              </a:rPr>
              <a:t>millega</a:t>
            </a:r>
            <a:r>
              <a:rPr lang="en-GB" sz="2400" dirty="0">
                <a:latin typeface="+mj-lt"/>
              </a:rPr>
              <a:t> </a:t>
            </a:r>
            <a:r>
              <a:rPr lang="en-GB" sz="2400" dirty="0" err="1">
                <a:latin typeface="+mj-lt"/>
              </a:rPr>
              <a:t>võib</a:t>
            </a:r>
            <a:r>
              <a:rPr lang="en-GB" sz="2400" dirty="0">
                <a:latin typeface="+mj-lt"/>
              </a:rPr>
              <a:t> </a:t>
            </a:r>
            <a:r>
              <a:rPr lang="en-GB" sz="2400" dirty="0" err="1">
                <a:latin typeface="+mj-lt"/>
              </a:rPr>
              <a:t>osteopaadi</a:t>
            </a:r>
            <a:r>
              <a:rPr lang="en-GB" sz="2400" dirty="0">
                <a:latin typeface="+mj-lt"/>
              </a:rPr>
              <a:t> </a:t>
            </a:r>
            <a:r>
              <a:rPr lang="en-GB" sz="2400" dirty="0" err="1">
                <a:latin typeface="+mj-lt"/>
              </a:rPr>
              <a:t>poole</a:t>
            </a:r>
            <a:r>
              <a:rPr lang="en-GB" sz="2400" dirty="0">
                <a:latin typeface="+mj-lt"/>
              </a:rPr>
              <a:t> </a:t>
            </a:r>
            <a:r>
              <a:rPr lang="en-GB" sz="2400" dirty="0" err="1">
                <a:latin typeface="+mj-lt"/>
              </a:rPr>
              <a:t>pöörduda</a:t>
            </a:r>
            <a:r>
              <a:rPr lang="en-GB" sz="2400" dirty="0">
                <a:latin typeface="+mj-lt"/>
              </a:rPr>
              <a:t>.</a:t>
            </a:r>
          </a:p>
          <a:p>
            <a:r>
              <a:rPr lang="en-GB" sz="2400" dirty="0" err="1">
                <a:latin typeface="+mj-lt"/>
              </a:rPr>
              <a:t>Osteopaatias</a:t>
            </a:r>
            <a:r>
              <a:rPr lang="en-GB" sz="2400" dirty="0">
                <a:latin typeface="+mj-lt"/>
              </a:rPr>
              <a:t> pole “</a:t>
            </a:r>
            <a:r>
              <a:rPr lang="en-GB" sz="2400" dirty="0" err="1">
                <a:latin typeface="+mj-lt"/>
              </a:rPr>
              <a:t>šabloonset</a:t>
            </a:r>
            <a:r>
              <a:rPr lang="en-GB" sz="2400" dirty="0">
                <a:latin typeface="+mj-lt"/>
              </a:rPr>
              <a:t> </a:t>
            </a:r>
            <a:r>
              <a:rPr lang="en-GB" sz="2400" dirty="0" err="1">
                <a:latin typeface="+mj-lt"/>
              </a:rPr>
              <a:t>lähenemist</a:t>
            </a:r>
            <a:r>
              <a:rPr lang="en-GB" sz="2400" dirty="0">
                <a:latin typeface="+mj-lt"/>
              </a:rPr>
              <a:t>”. </a:t>
            </a:r>
            <a:r>
              <a:rPr lang="en-GB" sz="2400" dirty="0" err="1">
                <a:latin typeface="+mj-lt"/>
              </a:rPr>
              <a:t>Iga</a:t>
            </a:r>
            <a:r>
              <a:rPr lang="en-GB" sz="2400" dirty="0">
                <a:latin typeface="+mj-lt"/>
              </a:rPr>
              <a:t> </a:t>
            </a:r>
            <a:r>
              <a:rPr lang="en-GB" sz="2400" dirty="0" err="1">
                <a:latin typeface="+mj-lt"/>
              </a:rPr>
              <a:t>inimene</a:t>
            </a:r>
            <a:r>
              <a:rPr lang="en-GB" sz="2400" dirty="0">
                <a:latin typeface="+mj-lt"/>
              </a:rPr>
              <a:t> on </a:t>
            </a:r>
            <a:r>
              <a:rPr lang="en-GB" sz="2400" dirty="0" err="1">
                <a:latin typeface="+mj-lt"/>
              </a:rPr>
              <a:t>ainulaadne</a:t>
            </a:r>
            <a:r>
              <a:rPr lang="en-GB" sz="2400" dirty="0">
                <a:latin typeface="+mj-lt"/>
              </a:rPr>
              <a:t> </a:t>
            </a:r>
            <a:r>
              <a:rPr lang="en-GB" sz="2400" dirty="0" err="1">
                <a:latin typeface="+mj-lt"/>
              </a:rPr>
              <a:t>ja</a:t>
            </a:r>
            <a:r>
              <a:rPr lang="en-GB" sz="2400" dirty="0">
                <a:latin typeface="+mj-lt"/>
              </a:rPr>
              <a:t> </a:t>
            </a:r>
            <a:r>
              <a:rPr lang="en-GB" sz="2400" dirty="0" err="1">
                <a:latin typeface="+mj-lt"/>
              </a:rPr>
              <a:t>nii</a:t>
            </a:r>
            <a:r>
              <a:rPr lang="en-GB" sz="2400" dirty="0">
                <a:latin typeface="+mj-lt"/>
              </a:rPr>
              <a:t> ka </a:t>
            </a:r>
            <a:r>
              <a:rPr lang="en-GB" sz="2400" dirty="0" err="1">
                <a:latin typeface="+mj-lt"/>
              </a:rPr>
              <a:t>lähenemine</a:t>
            </a:r>
            <a:r>
              <a:rPr lang="en-GB" sz="2400" dirty="0">
                <a:latin typeface="+mj-lt"/>
              </a:rPr>
              <a:t> </a:t>
            </a:r>
            <a:r>
              <a:rPr lang="en-GB" sz="2400" dirty="0" err="1">
                <a:latin typeface="+mj-lt"/>
              </a:rPr>
              <a:t>tema</a:t>
            </a:r>
            <a:r>
              <a:rPr lang="en-GB" sz="2400" dirty="0">
                <a:latin typeface="+mj-lt"/>
              </a:rPr>
              <a:t> </a:t>
            </a:r>
            <a:r>
              <a:rPr lang="en-GB" sz="2400" dirty="0" err="1">
                <a:latin typeface="+mj-lt"/>
              </a:rPr>
              <a:t>tervisemuredele</a:t>
            </a:r>
            <a:r>
              <a:rPr lang="en-GB" sz="2400" dirty="0">
                <a:latin typeface="+mj-lt"/>
              </a:rPr>
              <a:t>. </a:t>
            </a:r>
            <a:r>
              <a:rPr lang="en-GB" sz="2400" dirty="0" err="1">
                <a:latin typeface="+mj-lt"/>
              </a:rPr>
              <a:t>Osteopaadil</a:t>
            </a:r>
            <a:r>
              <a:rPr lang="en-GB" sz="2400" dirty="0">
                <a:latin typeface="+mj-lt"/>
              </a:rPr>
              <a:t> on </a:t>
            </a:r>
            <a:r>
              <a:rPr lang="en-GB" sz="2400" dirty="0" err="1">
                <a:latin typeface="+mj-lt"/>
              </a:rPr>
              <a:t>varuks</a:t>
            </a:r>
            <a:r>
              <a:rPr lang="en-GB" sz="2400" dirty="0">
                <a:latin typeface="+mj-lt"/>
              </a:rPr>
              <a:t> </a:t>
            </a:r>
            <a:r>
              <a:rPr lang="en-GB" sz="2400" dirty="0" err="1">
                <a:latin typeface="+mj-lt"/>
              </a:rPr>
              <a:t>tuhandeid</a:t>
            </a:r>
            <a:r>
              <a:rPr lang="en-GB" sz="2400" dirty="0">
                <a:latin typeface="+mj-lt"/>
              </a:rPr>
              <a:t> </a:t>
            </a:r>
            <a:r>
              <a:rPr lang="en-GB" sz="2400" dirty="0" err="1">
                <a:latin typeface="+mj-lt"/>
              </a:rPr>
              <a:t>tehnikaid</a:t>
            </a:r>
            <a:r>
              <a:rPr lang="en-GB" sz="2400" dirty="0">
                <a:latin typeface="+mj-lt"/>
              </a:rPr>
              <a:t>, </a:t>
            </a:r>
            <a:r>
              <a:rPr lang="en-GB" sz="2400" dirty="0" err="1">
                <a:latin typeface="+mj-lt"/>
              </a:rPr>
              <a:t>mida</a:t>
            </a:r>
            <a:r>
              <a:rPr lang="en-GB" sz="2400" dirty="0">
                <a:latin typeface="+mj-lt"/>
              </a:rPr>
              <a:t> </a:t>
            </a:r>
            <a:r>
              <a:rPr lang="en-GB" sz="2400" dirty="0" err="1">
                <a:latin typeface="+mj-lt"/>
              </a:rPr>
              <a:t>raviteraapias</a:t>
            </a:r>
            <a:r>
              <a:rPr lang="en-GB" sz="2400" dirty="0">
                <a:latin typeface="+mj-lt"/>
              </a:rPr>
              <a:t> </a:t>
            </a:r>
            <a:r>
              <a:rPr lang="en-GB" sz="2400" dirty="0" err="1">
                <a:latin typeface="+mj-lt"/>
              </a:rPr>
              <a:t>vastavalt</a:t>
            </a:r>
            <a:r>
              <a:rPr lang="en-GB" sz="2400" dirty="0">
                <a:latin typeface="+mj-lt"/>
              </a:rPr>
              <a:t> </a:t>
            </a:r>
            <a:r>
              <a:rPr lang="en-GB" sz="2400" dirty="0" err="1">
                <a:latin typeface="+mj-lt"/>
              </a:rPr>
              <a:t>vajadusele</a:t>
            </a:r>
            <a:r>
              <a:rPr lang="en-GB" sz="2400" dirty="0">
                <a:latin typeface="+mj-lt"/>
              </a:rPr>
              <a:t> </a:t>
            </a:r>
            <a:r>
              <a:rPr lang="en-GB" sz="2400" dirty="0" err="1">
                <a:latin typeface="+mj-lt"/>
              </a:rPr>
              <a:t>kasutada</a:t>
            </a:r>
            <a:r>
              <a:rPr lang="en-GB" sz="2400" dirty="0">
                <a:latin typeface="+mj-lt"/>
              </a:rPr>
              <a:t>. </a:t>
            </a:r>
            <a:r>
              <a:rPr lang="en-GB" sz="2400" dirty="0" err="1">
                <a:latin typeface="+mj-lt"/>
              </a:rPr>
              <a:t>Skaala</a:t>
            </a:r>
            <a:r>
              <a:rPr lang="en-GB" sz="2400" dirty="0">
                <a:latin typeface="+mj-lt"/>
              </a:rPr>
              <a:t> on </a:t>
            </a:r>
            <a:r>
              <a:rPr lang="en-GB" sz="2400" dirty="0" err="1">
                <a:latin typeface="+mj-lt"/>
              </a:rPr>
              <a:t>väga</a:t>
            </a:r>
            <a:r>
              <a:rPr lang="en-GB" sz="2400" dirty="0">
                <a:latin typeface="+mj-lt"/>
              </a:rPr>
              <a:t> </a:t>
            </a:r>
            <a:r>
              <a:rPr lang="en-GB" sz="2400" dirty="0" err="1">
                <a:latin typeface="+mj-lt"/>
              </a:rPr>
              <a:t>lai</a:t>
            </a:r>
            <a:r>
              <a:rPr lang="en-GB" sz="2400" dirty="0">
                <a:latin typeface="+mj-lt"/>
              </a:rPr>
              <a:t>, alates </a:t>
            </a:r>
            <a:r>
              <a:rPr lang="en-GB" sz="2400" dirty="0" err="1">
                <a:latin typeface="+mj-lt"/>
              </a:rPr>
              <a:t>tugi-liikumisaparaadi</a:t>
            </a:r>
            <a:r>
              <a:rPr lang="en-GB" sz="2400" dirty="0">
                <a:latin typeface="+mj-lt"/>
              </a:rPr>
              <a:t> </a:t>
            </a:r>
            <a:r>
              <a:rPr lang="en-GB" sz="2400" dirty="0" err="1">
                <a:latin typeface="+mj-lt"/>
              </a:rPr>
              <a:t>mobiilsusele</a:t>
            </a:r>
            <a:r>
              <a:rPr lang="en-GB" sz="2400" dirty="0">
                <a:latin typeface="+mj-lt"/>
              </a:rPr>
              <a:t> </a:t>
            </a:r>
            <a:r>
              <a:rPr lang="en-GB" sz="2400" dirty="0" err="1">
                <a:latin typeface="+mj-lt"/>
              </a:rPr>
              <a:t>suunatud</a:t>
            </a:r>
            <a:r>
              <a:rPr lang="en-GB" sz="2400" dirty="0">
                <a:latin typeface="+mj-lt"/>
              </a:rPr>
              <a:t> </a:t>
            </a:r>
            <a:r>
              <a:rPr lang="en-GB" sz="2400" dirty="0" err="1">
                <a:latin typeface="+mj-lt"/>
              </a:rPr>
              <a:t>tehnikatest</a:t>
            </a:r>
            <a:r>
              <a:rPr lang="en-GB" sz="2400" dirty="0">
                <a:latin typeface="+mj-lt"/>
              </a:rPr>
              <a:t> </a:t>
            </a:r>
            <a:r>
              <a:rPr lang="en-GB" sz="2400" dirty="0" err="1">
                <a:latin typeface="+mj-lt"/>
              </a:rPr>
              <a:t>kuni</a:t>
            </a:r>
            <a:r>
              <a:rPr lang="en-GB" sz="2400" dirty="0">
                <a:latin typeface="+mj-lt"/>
              </a:rPr>
              <a:t> </a:t>
            </a:r>
            <a:r>
              <a:rPr lang="en-GB" sz="2400" dirty="0" err="1">
                <a:latin typeface="+mj-lt"/>
              </a:rPr>
              <a:t>väga</a:t>
            </a:r>
            <a:r>
              <a:rPr lang="en-GB" sz="2400" dirty="0">
                <a:latin typeface="+mj-lt"/>
              </a:rPr>
              <a:t> </a:t>
            </a:r>
            <a:r>
              <a:rPr lang="en-GB" sz="2400" dirty="0" err="1">
                <a:latin typeface="+mj-lt"/>
              </a:rPr>
              <a:t>pehmete</a:t>
            </a:r>
            <a:r>
              <a:rPr lang="en-GB" sz="2400" dirty="0">
                <a:latin typeface="+mj-lt"/>
              </a:rPr>
              <a:t> </a:t>
            </a:r>
            <a:r>
              <a:rPr lang="en-GB" sz="2400" dirty="0" err="1">
                <a:latin typeface="+mj-lt"/>
              </a:rPr>
              <a:t>ja</a:t>
            </a:r>
            <a:r>
              <a:rPr lang="en-GB" sz="2400" dirty="0">
                <a:latin typeface="+mj-lt"/>
              </a:rPr>
              <a:t> </a:t>
            </a:r>
            <a:r>
              <a:rPr lang="en-GB" sz="2400" dirty="0" err="1">
                <a:latin typeface="+mj-lt"/>
              </a:rPr>
              <a:t>õrnade</a:t>
            </a:r>
            <a:r>
              <a:rPr lang="en-GB" sz="2400" dirty="0">
                <a:latin typeface="+mj-lt"/>
              </a:rPr>
              <a:t> </a:t>
            </a:r>
            <a:r>
              <a:rPr lang="en-GB" sz="2400" dirty="0" err="1">
                <a:latin typeface="+mj-lt"/>
              </a:rPr>
              <a:t>tehnikateni</a:t>
            </a:r>
            <a:r>
              <a:rPr lang="en-GB" sz="2400" dirty="0">
                <a:latin typeface="+mj-lt"/>
              </a:rPr>
              <a:t>, mis </a:t>
            </a:r>
            <a:r>
              <a:rPr lang="en-GB" sz="2400" dirty="0" err="1">
                <a:latin typeface="+mj-lt"/>
              </a:rPr>
              <a:t>mõjuvad</a:t>
            </a:r>
            <a:r>
              <a:rPr lang="en-GB" sz="2400" dirty="0">
                <a:latin typeface="+mj-lt"/>
              </a:rPr>
              <a:t> </a:t>
            </a:r>
            <a:r>
              <a:rPr lang="en-GB" sz="2400" dirty="0" err="1">
                <a:latin typeface="+mj-lt"/>
              </a:rPr>
              <a:t>sügavale</a:t>
            </a:r>
            <a:r>
              <a:rPr lang="en-GB" sz="2400" dirty="0">
                <a:latin typeface="+mj-lt"/>
              </a:rPr>
              <a:t> </a:t>
            </a:r>
            <a:r>
              <a:rPr lang="en-GB" sz="2400" dirty="0" err="1">
                <a:latin typeface="+mj-lt"/>
              </a:rPr>
              <a:t>organismi</a:t>
            </a:r>
            <a:r>
              <a:rPr lang="en-GB" sz="2400" dirty="0">
                <a:latin typeface="+mj-lt"/>
              </a:rPr>
              <a:t> </a:t>
            </a:r>
            <a:r>
              <a:rPr lang="en-GB" sz="2400" dirty="0" err="1">
                <a:latin typeface="+mj-lt"/>
              </a:rPr>
              <a:t>kudedesse</a:t>
            </a:r>
            <a:r>
              <a:rPr lang="en-GB" sz="2400" dirty="0">
                <a:latin typeface="+mj-lt"/>
              </a:rPr>
              <a:t> </a:t>
            </a:r>
            <a:r>
              <a:rPr lang="en-GB" sz="2400" dirty="0" err="1">
                <a:latin typeface="+mj-lt"/>
              </a:rPr>
              <a:t>ja</a:t>
            </a:r>
            <a:r>
              <a:rPr lang="en-GB" sz="2400" dirty="0">
                <a:latin typeface="+mj-lt"/>
              </a:rPr>
              <a:t> </a:t>
            </a:r>
            <a:r>
              <a:rPr lang="en-GB" sz="2400" dirty="0" err="1">
                <a:latin typeface="+mj-lt"/>
              </a:rPr>
              <a:t>süsteemidesse</a:t>
            </a:r>
            <a:r>
              <a:rPr lang="en-GB" sz="2400" dirty="0">
                <a:latin typeface="+mj-lt"/>
              </a:rPr>
              <a:t>.</a:t>
            </a:r>
          </a:p>
          <a:p>
            <a:endParaRPr lang="en-GB" dirty="0"/>
          </a:p>
        </p:txBody>
      </p:sp>
      <p:sp>
        <p:nvSpPr>
          <p:cNvPr id="5" name="Rectangle 4">
            <a:extLst>
              <a:ext uri="{FF2B5EF4-FFF2-40B4-BE49-F238E27FC236}">
                <a16:creationId xmlns:a16="http://schemas.microsoft.com/office/drawing/2014/main" id="{8CBB6982-E806-4B27-B398-78947C346554}"/>
              </a:ext>
            </a:extLst>
          </p:cNvPr>
          <p:cNvSpPr/>
          <p:nvPr/>
        </p:nvSpPr>
        <p:spPr>
          <a:xfrm>
            <a:off x="1182080" y="315624"/>
            <a:ext cx="3257840" cy="461665"/>
          </a:xfrm>
          <a:prstGeom prst="rect">
            <a:avLst/>
          </a:prstGeom>
          <a:blipFill>
            <a:blip r:embed="rId2"/>
            <a:tile tx="0" ty="0" sx="100000" sy="100000" flip="none" algn="tl"/>
          </a:blipFill>
        </p:spPr>
        <p:txBody>
          <a:bodyPr wrap="square">
            <a:spAutoFit/>
          </a:bodyPr>
          <a:lstStyle/>
          <a:p>
            <a:r>
              <a:rPr lang="en-GB" sz="2400" b="1" i="1" dirty="0">
                <a:latin typeface="Calibri" panose="020F0502020204030204"/>
              </a:rPr>
              <a:t>MIS ON OSTEOPAATIA?</a:t>
            </a:r>
          </a:p>
        </p:txBody>
      </p:sp>
      <p:sp>
        <p:nvSpPr>
          <p:cNvPr id="6" name="Rectangle 5">
            <a:extLst>
              <a:ext uri="{FF2B5EF4-FFF2-40B4-BE49-F238E27FC236}">
                <a16:creationId xmlns:a16="http://schemas.microsoft.com/office/drawing/2014/main" id="{5F84C2D4-834D-4C8A-A052-80B5B833EED4}"/>
              </a:ext>
            </a:extLst>
          </p:cNvPr>
          <p:cNvSpPr/>
          <p:nvPr/>
        </p:nvSpPr>
        <p:spPr>
          <a:xfrm>
            <a:off x="4637026" y="4361446"/>
            <a:ext cx="7011414" cy="2031325"/>
          </a:xfrm>
          <a:prstGeom prst="rect">
            <a:avLst/>
          </a:prstGeom>
          <a:blipFill>
            <a:blip r:embed="rId3"/>
            <a:tile tx="0" ty="0" sx="100000" sy="100000" flip="none" algn="tl"/>
          </a:blipFill>
        </p:spPr>
        <p:txBody>
          <a:bodyPr wrap="square">
            <a:spAutoFit/>
          </a:bodyPr>
          <a:lstStyle/>
          <a:p>
            <a:r>
              <a:rPr lang="en-GB" dirty="0" err="1">
                <a:solidFill>
                  <a:srgbClr val="333333"/>
                </a:solidFill>
                <a:latin typeface="Roboto"/>
              </a:rPr>
              <a:t>Osteopaat</a:t>
            </a:r>
            <a:r>
              <a:rPr lang="en-GB" dirty="0">
                <a:solidFill>
                  <a:srgbClr val="333333"/>
                </a:solidFill>
                <a:latin typeface="Roboto"/>
              </a:rPr>
              <a:t> </a:t>
            </a:r>
            <a:r>
              <a:rPr lang="en-GB" b="1" dirty="0">
                <a:solidFill>
                  <a:srgbClr val="333333"/>
                </a:solidFill>
                <a:latin typeface="Roboto"/>
              </a:rPr>
              <a:t>“</a:t>
            </a:r>
            <a:r>
              <a:rPr lang="en-GB" b="1" dirty="0" err="1">
                <a:solidFill>
                  <a:srgbClr val="333333"/>
                </a:solidFill>
                <a:latin typeface="Roboto"/>
              </a:rPr>
              <a:t>kuulab</a:t>
            </a:r>
            <a:r>
              <a:rPr lang="en-GB" b="1" dirty="0">
                <a:solidFill>
                  <a:srgbClr val="333333"/>
                </a:solidFill>
                <a:latin typeface="Roboto"/>
              </a:rPr>
              <a:t> </a:t>
            </a:r>
            <a:r>
              <a:rPr lang="en-GB" b="1" dirty="0" err="1">
                <a:solidFill>
                  <a:srgbClr val="333333"/>
                </a:solidFill>
                <a:latin typeface="Roboto"/>
              </a:rPr>
              <a:t>ja</a:t>
            </a:r>
            <a:r>
              <a:rPr lang="en-GB" b="1" dirty="0">
                <a:solidFill>
                  <a:srgbClr val="333333"/>
                </a:solidFill>
                <a:latin typeface="Roboto"/>
              </a:rPr>
              <a:t> </a:t>
            </a:r>
            <a:r>
              <a:rPr lang="en-GB" b="1" dirty="0" err="1">
                <a:solidFill>
                  <a:srgbClr val="333333"/>
                </a:solidFill>
                <a:latin typeface="Roboto"/>
              </a:rPr>
              <a:t>näeb</a:t>
            </a:r>
            <a:r>
              <a:rPr lang="en-GB" b="1" dirty="0">
                <a:solidFill>
                  <a:srgbClr val="333333"/>
                </a:solidFill>
                <a:latin typeface="Roboto"/>
              </a:rPr>
              <a:t> </a:t>
            </a:r>
            <a:r>
              <a:rPr lang="en-GB" b="1" dirty="0" err="1">
                <a:solidFill>
                  <a:srgbClr val="333333"/>
                </a:solidFill>
                <a:latin typeface="Roboto"/>
              </a:rPr>
              <a:t>kätega</a:t>
            </a:r>
            <a:r>
              <a:rPr lang="en-GB" b="1" dirty="0">
                <a:solidFill>
                  <a:srgbClr val="333333"/>
                </a:solidFill>
                <a:latin typeface="Roboto"/>
              </a:rPr>
              <a:t>” </a:t>
            </a:r>
            <a:r>
              <a:rPr lang="en-GB" dirty="0" err="1">
                <a:solidFill>
                  <a:srgbClr val="333333"/>
                </a:solidFill>
                <a:latin typeface="Roboto"/>
              </a:rPr>
              <a:t>ning</a:t>
            </a:r>
            <a:r>
              <a:rPr lang="en-GB" dirty="0">
                <a:solidFill>
                  <a:srgbClr val="333333"/>
                </a:solidFill>
                <a:latin typeface="Roboto"/>
              </a:rPr>
              <a:t> </a:t>
            </a:r>
            <a:r>
              <a:rPr lang="en-GB" dirty="0" err="1">
                <a:solidFill>
                  <a:srgbClr val="333333"/>
                </a:solidFill>
                <a:latin typeface="Roboto"/>
              </a:rPr>
              <a:t>saab</a:t>
            </a:r>
            <a:r>
              <a:rPr lang="en-GB" dirty="0">
                <a:solidFill>
                  <a:srgbClr val="333333"/>
                </a:solidFill>
                <a:latin typeface="Roboto"/>
              </a:rPr>
              <a:t> </a:t>
            </a:r>
            <a:r>
              <a:rPr lang="en-GB" dirty="0" err="1">
                <a:solidFill>
                  <a:srgbClr val="333333"/>
                </a:solidFill>
                <a:latin typeface="Roboto"/>
              </a:rPr>
              <a:t>töötada</a:t>
            </a:r>
            <a:r>
              <a:rPr lang="en-GB" dirty="0">
                <a:solidFill>
                  <a:srgbClr val="333333"/>
                </a:solidFill>
                <a:latin typeface="Roboto"/>
              </a:rPr>
              <a:t> </a:t>
            </a:r>
            <a:r>
              <a:rPr lang="en-GB" dirty="0" err="1">
                <a:solidFill>
                  <a:srgbClr val="333333"/>
                </a:solidFill>
                <a:latin typeface="Roboto"/>
              </a:rPr>
              <a:t>mitmel</a:t>
            </a:r>
            <a:r>
              <a:rPr lang="en-GB" dirty="0">
                <a:solidFill>
                  <a:srgbClr val="333333"/>
                </a:solidFill>
                <a:latin typeface="Roboto"/>
              </a:rPr>
              <a:t> </a:t>
            </a:r>
            <a:r>
              <a:rPr lang="en-GB" dirty="0" err="1">
                <a:solidFill>
                  <a:srgbClr val="333333"/>
                </a:solidFill>
                <a:latin typeface="Roboto"/>
              </a:rPr>
              <a:t>eri</a:t>
            </a:r>
            <a:r>
              <a:rPr lang="en-GB" dirty="0">
                <a:solidFill>
                  <a:srgbClr val="333333"/>
                </a:solidFill>
                <a:latin typeface="Roboto"/>
              </a:rPr>
              <a:t> </a:t>
            </a:r>
            <a:r>
              <a:rPr lang="en-GB" dirty="0" err="1">
                <a:solidFill>
                  <a:srgbClr val="333333"/>
                </a:solidFill>
                <a:latin typeface="Roboto"/>
              </a:rPr>
              <a:t>tasandil</a:t>
            </a:r>
            <a:r>
              <a:rPr lang="en-GB" dirty="0">
                <a:solidFill>
                  <a:srgbClr val="333333"/>
                </a:solidFill>
                <a:latin typeface="Roboto"/>
              </a:rPr>
              <a:t> </a:t>
            </a:r>
            <a:r>
              <a:rPr lang="en-GB" dirty="0" err="1">
                <a:solidFill>
                  <a:srgbClr val="333333"/>
                </a:solidFill>
                <a:latin typeface="Roboto"/>
              </a:rPr>
              <a:t>vastavalt</a:t>
            </a:r>
            <a:r>
              <a:rPr lang="en-GB" dirty="0">
                <a:solidFill>
                  <a:srgbClr val="333333"/>
                </a:solidFill>
                <a:latin typeface="Roboto"/>
              </a:rPr>
              <a:t> </a:t>
            </a:r>
            <a:r>
              <a:rPr lang="en-GB" dirty="0" err="1">
                <a:solidFill>
                  <a:srgbClr val="333333"/>
                </a:solidFill>
                <a:latin typeface="Roboto"/>
              </a:rPr>
              <a:t>vajadusele</a:t>
            </a:r>
            <a:r>
              <a:rPr lang="en-GB" dirty="0">
                <a:solidFill>
                  <a:srgbClr val="333333"/>
                </a:solidFill>
                <a:latin typeface="Roboto"/>
              </a:rPr>
              <a:t>: </a:t>
            </a:r>
            <a:r>
              <a:rPr lang="en-GB" i="1" dirty="0" err="1">
                <a:solidFill>
                  <a:srgbClr val="333333"/>
                </a:solidFill>
                <a:latin typeface="Roboto"/>
              </a:rPr>
              <a:t>närvisüsteemiga</a:t>
            </a:r>
            <a:r>
              <a:rPr lang="en-GB" dirty="0">
                <a:solidFill>
                  <a:srgbClr val="333333"/>
                </a:solidFill>
                <a:latin typeface="Roboto"/>
              </a:rPr>
              <a:t> (</a:t>
            </a:r>
            <a:r>
              <a:rPr lang="en-GB" dirty="0" err="1">
                <a:solidFill>
                  <a:srgbClr val="333333"/>
                </a:solidFill>
                <a:latin typeface="Roboto"/>
              </a:rPr>
              <a:t>närvide</a:t>
            </a:r>
            <a:r>
              <a:rPr lang="en-GB" dirty="0">
                <a:solidFill>
                  <a:srgbClr val="333333"/>
                </a:solidFill>
                <a:latin typeface="Roboto"/>
              </a:rPr>
              <a:t> </a:t>
            </a:r>
            <a:r>
              <a:rPr lang="en-GB" dirty="0" err="1">
                <a:solidFill>
                  <a:srgbClr val="333333"/>
                </a:solidFill>
                <a:latin typeface="Roboto"/>
              </a:rPr>
              <a:t>vaba</a:t>
            </a:r>
            <a:r>
              <a:rPr lang="en-GB" dirty="0">
                <a:solidFill>
                  <a:srgbClr val="333333"/>
                </a:solidFill>
                <a:latin typeface="Roboto"/>
              </a:rPr>
              <a:t> </a:t>
            </a:r>
            <a:r>
              <a:rPr lang="en-GB" dirty="0" err="1">
                <a:solidFill>
                  <a:srgbClr val="333333"/>
                </a:solidFill>
                <a:latin typeface="Roboto"/>
              </a:rPr>
              <a:t>kulgemine</a:t>
            </a:r>
            <a:r>
              <a:rPr lang="en-GB" dirty="0">
                <a:solidFill>
                  <a:srgbClr val="333333"/>
                </a:solidFill>
                <a:latin typeface="Roboto"/>
              </a:rPr>
              <a:t>), </a:t>
            </a:r>
            <a:r>
              <a:rPr lang="en-GB" i="1" dirty="0" err="1">
                <a:solidFill>
                  <a:srgbClr val="333333"/>
                </a:solidFill>
                <a:latin typeface="Roboto"/>
              </a:rPr>
              <a:t>fastsiatega</a:t>
            </a:r>
            <a:r>
              <a:rPr lang="en-GB" dirty="0">
                <a:solidFill>
                  <a:srgbClr val="333333"/>
                </a:solidFill>
                <a:latin typeface="Roboto"/>
              </a:rPr>
              <a:t> (</a:t>
            </a:r>
            <a:r>
              <a:rPr lang="en-GB" dirty="0" err="1">
                <a:solidFill>
                  <a:srgbClr val="333333"/>
                </a:solidFill>
                <a:latin typeface="Roboto"/>
              </a:rPr>
              <a:t>keha</a:t>
            </a:r>
            <a:r>
              <a:rPr lang="en-GB" dirty="0">
                <a:solidFill>
                  <a:srgbClr val="333333"/>
                </a:solidFill>
                <a:latin typeface="Roboto"/>
              </a:rPr>
              <a:t> </a:t>
            </a:r>
            <a:r>
              <a:rPr lang="en-GB" dirty="0" err="1">
                <a:solidFill>
                  <a:srgbClr val="333333"/>
                </a:solidFill>
                <a:latin typeface="Roboto"/>
              </a:rPr>
              <a:t>sidekoeline</a:t>
            </a:r>
            <a:r>
              <a:rPr lang="en-GB" dirty="0">
                <a:solidFill>
                  <a:srgbClr val="333333"/>
                </a:solidFill>
                <a:latin typeface="Roboto"/>
              </a:rPr>
              <a:t> </a:t>
            </a:r>
            <a:r>
              <a:rPr lang="en-GB" dirty="0" err="1">
                <a:solidFill>
                  <a:srgbClr val="333333"/>
                </a:solidFill>
                <a:latin typeface="Roboto"/>
              </a:rPr>
              <a:t>võrgustik</a:t>
            </a:r>
            <a:r>
              <a:rPr lang="en-GB" dirty="0">
                <a:solidFill>
                  <a:srgbClr val="333333"/>
                </a:solidFill>
                <a:latin typeface="Roboto"/>
              </a:rPr>
              <a:t>), </a:t>
            </a:r>
            <a:r>
              <a:rPr lang="en-GB" i="1" dirty="0" err="1">
                <a:solidFill>
                  <a:srgbClr val="333333"/>
                </a:solidFill>
                <a:latin typeface="Roboto"/>
              </a:rPr>
              <a:t>vedelikega</a:t>
            </a:r>
            <a:r>
              <a:rPr lang="en-GB" dirty="0">
                <a:solidFill>
                  <a:srgbClr val="333333"/>
                </a:solidFill>
                <a:latin typeface="Roboto"/>
              </a:rPr>
              <a:t> (</a:t>
            </a:r>
            <a:r>
              <a:rPr lang="en-GB" dirty="0" err="1">
                <a:solidFill>
                  <a:srgbClr val="333333"/>
                </a:solidFill>
                <a:latin typeface="Roboto"/>
              </a:rPr>
              <a:t>vere</a:t>
            </a:r>
            <a:r>
              <a:rPr lang="en-GB" dirty="0">
                <a:solidFill>
                  <a:srgbClr val="333333"/>
                </a:solidFill>
                <a:latin typeface="Roboto"/>
              </a:rPr>
              <a:t>- </a:t>
            </a:r>
            <a:r>
              <a:rPr lang="en-GB" dirty="0" err="1">
                <a:solidFill>
                  <a:srgbClr val="333333"/>
                </a:solidFill>
                <a:latin typeface="Roboto"/>
              </a:rPr>
              <a:t>ja</a:t>
            </a:r>
            <a:r>
              <a:rPr lang="en-GB" dirty="0">
                <a:solidFill>
                  <a:srgbClr val="333333"/>
                </a:solidFill>
                <a:latin typeface="Roboto"/>
              </a:rPr>
              <a:t> </a:t>
            </a:r>
            <a:r>
              <a:rPr lang="en-GB" dirty="0" err="1">
                <a:solidFill>
                  <a:srgbClr val="333333"/>
                </a:solidFill>
                <a:latin typeface="Roboto"/>
              </a:rPr>
              <a:t>lümfiringe</a:t>
            </a:r>
            <a:r>
              <a:rPr lang="en-GB" dirty="0">
                <a:solidFill>
                  <a:srgbClr val="333333"/>
                </a:solidFill>
                <a:latin typeface="Roboto"/>
              </a:rPr>
              <a:t> </a:t>
            </a:r>
            <a:r>
              <a:rPr lang="en-GB" dirty="0" err="1">
                <a:solidFill>
                  <a:srgbClr val="333333"/>
                </a:solidFill>
                <a:latin typeface="Roboto"/>
              </a:rPr>
              <a:t>vaba</a:t>
            </a:r>
            <a:r>
              <a:rPr lang="en-GB" dirty="0">
                <a:solidFill>
                  <a:srgbClr val="333333"/>
                </a:solidFill>
                <a:latin typeface="Roboto"/>
              </a:rPr>
              <a:t> </a:t>
            </a:r>
            <a:r>
              <a:rPr lang="en-GB" dirty="0" err="1">
                <a:solidFill>
                  <a:srgbClr val="333333"/>
                </a:solidFill>
                <a:latin typeface="Roboto"/>
              </a:rPr>
              <a:t>liikumine</a:t>
            </a:r>
            <a:r>
              <a:rPr lang="en-GB" dirty="0">
                <a:solidFill>
                  <a:srgbClr val="333333"/>
                </a:solidFill>
                <a:latin typeface="Roboto"/>
              </a:rPr>
              <a:t>), </a:t>
            </a:r>
            <a:r>
              <a:rPr lang="en-GB" i="1" dirty="0" err="1">
                <a:solidFill>
                  <a:srgbClr val="333333"/>
                </a:solidFill>
                <a:latin typeface="Roboto"/>
              </a:rPr>
              <a:t>kraniosakraalsüsteemiga</a:t>
            </a:r>
            <a:r>
              <a:rPr lang="en-GB" dirty="0">
                <a:solidFill>
                  <a:srgbClr val="333333"/>
                </a:solidFill>
                <a:latin typeface="Roboto"/>
              </a:rPr>
              <a:t> (</a:t>
            </a:r>
            <a:r>
              <a:rPr lang="en-GB" dirty="0" err="1">
                <a:solidFill>
                  <a:srgbClr val="333333"/>
                </a:solidFill>
                <a:latin typeface="Roboto"/>
              </a:rPr>
              <a:t>kolju-ristluu</a:t>
            </a:r>
            <a:r>
              <a:rPr lang="en-GB" dirty="0">
                <a:solidFill>
                  <a:srgbClr val="333333"/>
                </a:solidFill>
                <a:latin typeface="Roboto"/>
              </a:rPr>
              <a:t> </a:t>
            </a:r>
            <a:r>
              <a:rPr lang="en-GB" dirty="0" err="1">
                <a:solidFill>
                  <a:srgbClr val="333333"/>
                </a:solidFill>
                <a:latin typeface="Roboto"/>
              </a:rPr>
              <a:t>telg</a:t>
            </a:r>
            <a:r>
              <a:rPr lang="en-GB" dirty="0">
                <a:solidFill>
                  <a:srgbClr val="333333"/>
                </a:solidFill>
                <a:latin typeface="Roboto"/>
              </a:rPr>
              <a:t>) </a:t>
            </a:r>
            <a:r>
              <a:rPr lang="en-GB" i="1" dirty="0" err="1">
                <a:solidFill>
                  <a:srgbClr val="333333"/>
                </a:solidFill>
                <a:latin typeface="Roboto"/>
              </a:rPr>
              <a:t>lihaste</a:t>
            </a:r>
            <a:r>
              <a:rPr lang="et-EE" i="1" dirty="0">
                <a:solidFill>
                  <a:srgbClr val="333333"/>
                </a:solidFill>
                <a:latin typeface="Roboto"/>
              </a:rPr>
              <a:t>ga</a:t>
            </a:r>
            <a:r>
              <a:rPr lang="en-GB" i="1" dirty="0">
                <a:solidFill>
                  <a:srgbClr val="333333"/>
                </a:solidFill>
                <a:latin typeface="Roboto"/>
              </a:rPr>
              <a:t>, </a:t>
            </a:r>
            <a:r>
              <a:rPr lang="en-GB" i="1" dirty="0" err="1">
                <a:solidFill>
                  <a:srgbClr val="333333"/>
                </a:solidFill>
                <a:latin typeface="Roboto"/>
              </a:rPr>
              <a:t>luude</a:t>
            </a:r>
            <a:r>
              <a:rPr lang="et-EE" i="1" dirty="0">
                <a:solidFill>
                  <a:srgbClr val="333333"/>
                </a:solidFill>
                <a:latin typeface="Roboto"/>
              </a:rPr>
              <a:t>ga</a:t>
            </a:r>
            <a:r>
              <a:rPr lang="en-GB" i="1" dirty="0">
                <a:solidFill>
                  <a:srgbClr val="333333"/>
                </a:solidFill>
                <a:latin typeface="Roboto"/>
              </a:rPr>
              <a:t>, </a:t>
            </a:r>
            <a:r>
              <a:rPr lang="en-GB" i="1" dirty="0" err="1">
                <a:solidFill>
                  <a:srgbClr val="333333"/>
                </a:solidFill>
                <a:latin typeface="Roboto"/>
              </a:rPr>
              <a:t>liigestega</a:t>
            </a:r>
            <a:r>
              <a:rPr lang="en-GB" i="1" dirty="0">
                <a:solidFill>
                  <a:srgbClr val="333333"/>
                </a:solidFill>
                <a:latin typeface="Roboto"/>
              </a:rPr>
              <a:t> </a:t>
            </a:r>
            <a:r>
              <a:rPr lang="en-GB" dirty="0">
                <a:solidFill>
                  <a:srgbClr val="333333"/>
                </a:solidFill>
                <a:latin typeface="Roboto"/>
              </a:rPr>
              <a:t>(</a:t>
            </a:r>
            <a:r>
              <a:rPr lang="en-GB" dirty="0" err="1">
                <a:solidFill>
                  <a:srgbClr val="333333"/>
                </a:solidFill>
                <a:latin typeface="Roboto"/>
              </a:rPr>
              <a:t>pingete</a:t>
            </a:r>
            <a:r>
              <a:rPr lang="en-GB" dirty="0">
                <a:solidFill>
                  <a:srgbClr val="333333"/>
                </a:solidFill>
                <a:latin typeface="Roboto"/>
              </a:rPr>
              <a:t> </a:t>
            </a:r>
            <a:r>
              <a:rPr lang="en-GB" dirty="0" err="1">
                <a:solidFill>
                  <a:srgbClr val="333333"/>
                </a:solidFill>
                <a:latin typeface="Roboto"/>
              </a:rPr>
              <a:t>ja</a:t>
            </a:r>
            <a:r>
              <a:rPr lang="en-GB" dirty="0">
                <a:solidFill>
                  <a:srgbClr val="333333"/>
                </a:solidFill>
                <a:latin typeface="Roboto"/>
              </a:rPr>
              <a:t> </a:t>
            </a:r>
            <a:r>
              <a:rPr lang="en-GB" dirty="0" err="1">
                <a:solidFill>
                  <a:srgbClr val="333333"/>
                </a:solidFill>
                <a:latin typeface="Roboto"/>
              </a:rPr>
              <a:t>liikumispiiratuse</a:t>
            </a:r>
            <a:r>
              <a:rPr lang="en-GB" dirty="0">
                <a:solidFill>
                  <a:srgbClr val="333333"/>
                </a:solidFill>
                <a:latin typeface="Roboto"/>
              </a:rPr>
              <a:t> </a:t>
            </a:r>
            <a:r>
              <a:rPr lang="en-GB" dirty="0" err="1">
                <a:solidFill>
                  <a:srgbClr val="333333"/>
                </a:solidFill>
                <a:latin typeface="Roboto"/>
              </a:rPr>
              <a:t>vabastamine</a:t>
            </a:r>
            <a:r>
              <a:rPr lang="en-GB" dirty="0">
                <a:solidFill>
                  <a:srgbClr val="333333"/>
                </a:solidFill>
                <a:latin typeface="Roboto"/>
              </a:rPr>
              <a:t>), </a:t>
            </a:r>
            <a:r>
              <a:rPr lang="en-GB" i="1" dirty="0" err="1">
                <a:solidFill>
                  <a:srgbClr val="333333"/>
                </a:solidFill>
                <a:latin typeface="Roboto"/>
              </a:rPr>
              <a:t>vistseraalse</a:t>
            </a:r>
            <a:r>
              <a:rPr lang="en-GB" i="1" dirty="0">
                <a:solidFill>
                  <a:srgbClr val="333333"/>
                </a:solidFill>
                <a:latin typeface="Roboto"/>
              </a:rPr>
              <a:t> </a:t>
            </a:r>
            <a:r>
              <a:rPr lang="en-GB" i="1" dirty="0" err="1">
                <a:solidFill>
                  <a:srgbClr val="333333"/>
                </a:solidFill>
                <a:latin typeface="Roboto"/>
              </a:rPr>
              <a:t>piirkonnaga</a:t>
            </a:r>
            <a:r>
              <a:rPr lang="en-GB" i="1" dirty="0">
                <a:solidFill>
                  <a:srgbClr val="333333"/>
                </a:solidFill>
                <a:latin typeface="Roboto"/>
              </a:rPr>
              <a:t> </a:t>
            </a:r>
            <a:r>
              <a:rPr lang="en-GB" dirty="0">
                <a:solidFill>
                  <a:srgbClr val="333333"/>
                </a:solidFill>
                <a:latin typeface="Roboto"/>
              </a:rPr>
              <a:t>(</a:t>
            </a:r>
            <a:r>
              <a:rPr lang="en-GB" dirty="0" err="1">
                <a:solidFill>
                  <a:srgbClr val="333333"/>
                </a:solidFill>
                <a:latin typeface="Roboto"/>
              </a:rPr>
              <a:t>siseorganite</a:t>
            </a:r>
            <a:r>
              <a:rPr lang="en-GB" dirty="0">
                <a:solidFill>
                  <a:srgbClr val="333333"/>
                </a:solidFill>
                <a:latin typeface="Roboto"/>
              </a:rPr>
              <a:t> </a:t>
            </a:r>
            <a:r>
              <a:rPr lang="en-GB" dirty="0" err="1">
                <a:solidFill>
                  <a:srgbClr val="333333"/>
                </a:solidFill>
                <a:latin typeface="Roboto"/>
              </a:rPr>
              <a:t>pingete</a:t>
            </a:r>
            <a:r>
              <a:rPr lang="en-GB" dirty="0">
                <a:solidFill>
                  <a:srgbClr val="333333"/>
                </a:solidFill>
                <a:latin typeface="Roboto"/>
              </a:rPr>
              <a:t> </a:t>
            </a:r>
            <a:r>
              <a:rPr lang="en-GB" dirty="0" err="1">
                <a:solidFill>
                  <a:srgbClr val="333333"/>
                </a:solidFill>
                <a:latin typeface="Roboto"/>
              </a:rPr>
              <a:t>vabastamine</a:t>
            </a:r>
            <a:r>
              <a:rPr lang="en-GB" dirty="0">
                <a:solidFill>
                  <a:srgbClr val="333333"/>
                </a:solidFill>
                <a:latin typeface="Roboto"/>
              </a:rPr>
              <a:t>).</a:t>
            </a:r>
            <a:endParaRPr lang="en-GB" dirty="0"/>
          </a:p>
        </p:txBody>
      </p:sp>
      <p:pic>
        <p:nvPicPr>
          <p:cNvPr id="7" name="Picture 6">
            <a:extLst>
              <a:ext uri="{FF2B5EF4-FFF2-40B4-BE49-F238E27FC236}">
                <a16:creationId xmlns:a16="http://schemas.microsoft.com/office/drawing/2014/main" id="{7B411E7A-1481-4CD2-95C9-2729B55913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0937" y="343395"/>
            <a:ext cx="760513" cy="86778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9" name="Picture 8">
            <a:extLst>
              <a:ext uri="{FF2B5EF4-FFF2-40B4-BE49-F238E27FC236}">
                <a16:creationId xmlns:a16="http://schemas.microsoft.com/office/drawing/2014/main" id="{31F9DC24-94A3-42BF-A4AD-70725D93AA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1450" y="4361446"/>
            <a:ext cx="3123449" cy="1910816"/>
          </a:xfrm>
          <a:prstGeom prst="rect">
            <a:avLst/>
          </a:prstGeom>
        </p:spPr>
      </p:pic>
      <p:sp>
        <p:nvSpPr>
          <p:cNvPr id="2" name="Rectangle 1">
            <a:extLst>
              <a:ext uri="{FF2B5EF4-FFF2-40B4-BE49-F238E27FC236}">
                <a16:creationId xmlns:a16="http://schemas.microsoft.com/office/drawing/2014/main" id="{D29FA26A-4317-4725-A0EB-D6DDDA9E6CF6}"/>
              </a:ext>
            </a:extLst>
          </p:cNvPr>
          <p:cNvSpPr/>
          <p:nvPr/>
        </p:nvSpPr>
        <p:spPr>
          <a:xfrm>
            <a:off x="5410200" y="360502"/>
            <a:ext cx="6096000" cy="1200329"/>
          </a:xfrm>
          <a:prstGeom prst="rect">
            <a:avLst/>
          </a:prstGeom>
          <a:blipFill>
            <a:blip r:embed="rId3"/>
            <a:tile tx="0" ty="0" sx="100000" sy="100000" flip="none" algn="tl"/>
          </a:blipFill>
        </p:spPr>
        <p:txBody>
          <a:bodyPr>
            <a:spAutoFit/>
          </a:bodyPr>
          <a:lstStyle/>
          <a:p>
            <a:r>
              <a:rPr lang="en-GB" dirty="0" err="1">
                <a:solidFill>
                  <a:srgbClr val="333333"/>
                </a:solidFill>
                <a:latin typeface="Roboto"/>
              </a:rPr>
              <a:t>Klassikaliselt</a:t>
            </a:r>
            <a:r>
              <a:rPr lang="en-GB" dirty="0">
                <a:solidFill>
                  <a:srgbClr val="333333"/>
                </a:solidFill>
                <a:latin typeface="Roboto"/>
              </a:rPr>
              <a:t> </a:t>
            </a:r>
            <a:r>
              <a:rPr lang="en-GB" dirty="0" err="1">
                <a:solidFill>
                  <a:srgbClr val="333333"/>
                </a:solidFill>
                <a:latin typeface="Roboto"/>
              </a:rPr>
              <a:t>jaotatakse</a:t>
            </a:r>
            <a:r>
              <a:rPr lang="en-GB" dirty="0">
                <a:solidFill>
                  <a:srgbClr val="333333"/>
                </a:solidFill>
                <a:latin typeface="Roboto"/>
              </a:rPr>
              <a:t> </a:t>
            </a:r>
            <a:r>
              <a:rPr lang="en-GB" dirty="0" err="1">
                <a:solidFill>
                  <a:srgbClr val="333333"/>
                </a:solidFill>
                <a:latin typeface="Roboto"/>
              </a:rPr>
              <a:t>osteopaatia</a:t>
            </a:r>
            <a:r>
              <a:rPr lang="en-GB" dirty="0">
                <a:solidFill>
                  <a:srgbClr val="333333"/>
                </a:solidFill>
                <a:latin typeface="Roboto"/>
              </a:rPr>
              <a:t> </a:t>
            </a:r>
            <a:r>
              <a:rPr lang="en-GB" dirty="0" err="1">
                <a:solidFill>
                  <a:srgbClr val="333333"/>
                </a:solidFill>
                <a:latin typeface="Roboto"/>
              </a:rPr>
              <a:t>kolme</a:t>
            </a:r>
            <a:r>
              <a:rPr lang="en-GB" dirty="0">
                <a:solidFill>
                  <a:srgbClr val="333333"/>
                </a:solidFill>
                <a:latin typeface="Roboto"/>
              </a:rPr>
              <a:t> </a:t>
            </a:r>
            <a:r>
              <a:rPr lang="en-GB" dirty="0" err="1">
                <a:solidFill>
                  <a:srgbClr val="333333"/>
                </a:solidFill>
                <a:latin typeface="Roboto"/>
              </a:rPr>
              <a:t>kategooriasse</a:t>
            </a:r>
            <a:r>
              <a:rPr lang="en-GB" dirty="0">
                <a:solidFill>
                  <a:srgbClr val="333333"/>
                </a:solidFill>
                <a:latin typeface="Roboto"/>
              </a:rPr>
              <a:t>: </a:t>
            </a:r>
            <a:r>
              <a:rPr lang="en-GB" b="1" dirty="0" err="1">
                <a:solidFill>
                  <a:srgbClr val="333333"/>
                </a:solidFill>
                <a:latin typeface="Roboto"/>
              </a:rPr>
              <a:t>strukturaalne</a:t>
            </a:r>
            <a:r>
              <a:rPr lang="en-GB" dirty="0">
                <a:solidFill>
                  <a:srgbClr val="333333"/>
                </a:solidFill>
                <a:latin typeface="Roboto"/>
              </a:rPr>
              <a:t>, </a:t>
            </a:r>
            <a:r>
              <a:rPr lang="en-GB" b="1" dirty="0" err="1">
                <a:solidFill>
                  <a:srgbClr val="333333"/>
                </a:solidFill>
                <a:latin typeface="Roboto"/>
              </a:rPr>
              <a:t>vistseraalne</a:t>
            </a:r>
            <a:r>
              <a:rPr lang="en-GB" dirty="0">
                <a:solidFill>
                  <a:srgbClr val="333333"/>
                </a:solidFill>
                <a:latin typeface="Roboto"/>
              </a:rPr>
              <a:t> </a:t>
            </a:r>
            <a:r>
              <a:rPr lang="en-GB" dirty="0" err="1">
                <a:solidFill>
                  <a:srgbClr val="333333"/>
                </a:solidFill>
                <a:latin typeface="Roboto"/>
              </a:rPr>
              <a:t>ja</a:t>
            </a:r>
            <a:r>
              <a:rPr lang="en-GB" dirty="0">
                <a:solidFill>
                  <a:srgbClr val="333333"/>
                </a:solidFill>
                <a:latin typeface="Roboto"/>
              </a:rPr>
              <a:t> </a:t>
            </a:r>
            <a:r>
              <a:rPr lang="en-GB" b="1" dirty="0" err="1">
                <a:solidFill>
                  <a:srgbClr val="333333"/>
                </a:solidFill>
                <a:latin typeface="Roboto"/>
              </a:rPr>
              <a:t>kraniaalne</a:t>
            </a:r>
            <a:r>
              <a:rPr lang="en-GB" dirty="0">
                <a:solidFill>
                  <a:srgbClr val="333333"/>
                </a:solidFill>
                <a:latin typeface="Roboto"/>
              </a:rPr>
              <a:t> </a:t>
            </a:r>
            <a:r>
              <a:rPr lang="en-GB" dirty="0" err="1">
                <a:solidFill>
                  <a:srgbClr val="333333"/>
                </a:solidFill>
                <a:latin typeface="Roboto"/>
              </a:rPr>
              <a:t>osteopaatia</a:t>
            </a:r>
            <a:r>
              <a:rPr lang="en-GB" dirty="0">
                <a:solidFill>
                  <a:srgbClr val="333333"/>
                </a:solidFill>
                <a:latin typeface="Roboto"/>
              </a:rPr>
              <a:t>. </a:t>
            </a:r>
            <a:r>
              <a:rPr lang="en-GB" dirty="0" err="1">
                <a:solidFill>
                  <a:srgbClr val="333333"/>
                </a:solidFill>
                <a:latin typeface="Roboto"/>
              </a:rPr>
              <a:t>Igas</a:t>
            </a:r>
            <a:r>
              <a:rPr lang="en-GB" dirty="0">
                <a:solidFill>
                  <a:srgbClr val="333333"/>
                </a:solidFill>
                <a:latin typeface="Roboto"/>
              </a:rPr>
              <a:t> </a:t>
            </a:r>
            <a:r>
              <a:rPr lang="en-GB" dirty="0" err="1">
                <a:solidFill>
                  <a:srgbClr val="333333"/>
                </a:solidFill>
                <a:latin typeface="Roboto"/>
              </a:rPr>
              <a:t>määratluses</a:t>
            </a:r>
            <a:r>
              <a:rPr lang="en-GB" dirty="0">
                <a:solidFill>
                  <a:srgbClr val="333333"/>
                </a:solidFill>
                <a:latin typeface="Roboto"/>
              </a:rPr>
              <a:t> on </a:t>
            </a:r>
            <a:r>
              <a:rPr lang="en-GB" dirty="0" err="1">
                <a:solidFill>
                  <a:srgbClr val="333333"/>
                </a:solidFill>
                <a:latin typeface="Roboto"/>
              </a:rPr>
              <a:t>omad</a:t>
            </a:r>
            <a:r>
              <a:rPr lang="en-GB" dirty="0">
                <a:solidFill>
                  <a:srgbClr val="333333"/>
                </a:solidFill>
                <a:latin typeface="Roboto"/>
              </a:rPr>
              <a:t> </a:t>
            </a:r>
            <a:r>
              <a:rPr lang="en-GB" dirty="0" err="1">
                <a:solidFill>
                  <a:srgbClr val="333333"/>
                </a:solidFill>
                <a:latin typeface="Roboto"/>
              </a:rPr>
              <a:t>tehnikad</a:t>
            </a:r>
            <a:r>
              <a:rPr lang="en-GB" dirty="0">
                <a:solidFill>
                  <a:srgbClr val="333333"/>
                </a:solidFill>
                <a:latin typeface="Roboto"/>
              </a:rPr>
              <a:t> </a:t>
            </a:r>
            <a:r>
              <a:rPr lang="en-GB" dirty="0" err="1">
                <a:solidFill>
                  <a:srgbClr val="333333"/>
                </a:solidFill>
                <a:latin typeface="Roboto"/>
              </a:rPr>
              <a:t>ja</a:t>
            </a:r>
            <a:r>
              <a:rPr lang="en-GB" dirty="0">
                <a:solidFill>
                  <a:srgbClr val="333333"/>
                </a:solidFill>
                <a:latin typeface="Roboto"/>
              </a:rPr>
              <a:t> need on </a:t>
            </a:r>
            <a:r>
              <a:rPr lang="en-GB" dirty="0" err="1">
                <a:solidFill>
                  <a:srgbClr val="333333"/>
                </a:solidFill>
                <a:latin typeface="Roboto"/>
              </a:rPr>
              <a:t>üksteisest</a:t>
            </a:r>
            <a:r>
              <a:rPr lang="en-GB" dirty="0">
                <a:solidFill>
                  <a:srgbClr val="333333"/>
                </a:solidFill>
                <a:latin typeface="Roboto"/>
              </a:rPr>
              <a:t> </a:t>
            </a:r>
            <a:r>
              <a:rPr lang="en-GB" dirty="0" err="1">
                <a:solidFill>
                  <a:srgbClr val="333333"/>
                </a:solidFill>
                <a:latin typeface="Roboto"/>
              </a:rPr>
              <a:t>vägagi</a:t>
            </a:r>
            <a:r>
              <a:rPr lang="en-GB" dirty="0">
                <a:solidFill>
                  <a:srgbClr val="333333"/>
                </a:solidFill>
                <a:latin typeface="Roboto"/>
              </a:rPr>
              <a:t> </a:t>
            </a:r>
            <a:r>
              <a:rPr lang="en-GB" dirty="0" err="1">
                <a:solidFill>
                  <a:srgbClr val="333333"/>
                </a:solidFill>
                <a:latin typeface="Roboto"/>
              </a:rPr>
              <a:t>erinevad</a:t>
            </a:r>
            <a:r>
              <a:rPr lang="en-GB" dirty="0">
                <a:solidFill>
                  <a:srgbClr val="333333"/>
                </a:solidFill>
                <a:latin typeface="Roboto"/>
              </a:rPr>
              <a:t>. </a:t>
            </a:r>
            <a:endParaRPr lang="en-GB" dirty="0"/>
          </a:p>
        </p:txBody>
      </p:sp>
    </p:spTree>
    <p:extLst>
      <p:ext uri="{BB962C8B-B14F-4D97-AF65-F5344CB8AC3E}">
        <p14:creationId xmlns:p14="http://schemas.microsoft.com/office/powerpoint/2010/main" val="175426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39F52-519C-467B-A9B7-72A2BB59C5E6}"/>
              </a:ext>
            </a:extLst>
          </p:cNvPr>
          <p:cNvSpPr>
            <a:spLocks noGrp="1"/>
          </p:cNvSpPr>
          <p:nvPr>
            <p:ph type="title"/>
          </p:nvPr>
        </p:nvSpPr>
        <p:spPr>
          <a:xfrm>
            <a:off x="789940" y="1046480"/>
            <a:ext cx="10612120" cy="5140959"/>
          </a:xfrm>
          <a:blipFill>
            <a:blip r:embed="rId2">
              <a:extLst>
                <a:ext uri="{BEBA8EAE-BF5A-486C-A8C5-ECC9F3942E4B}">
                  <a14:imgProps xmlns:a14="http://schemas.microsoft.com/office/drawing/2010/main">
                    <a14:imgLayer r:embed="rId3">
                      <a14:imgEffect>
                        <a14:saturation sat="66000"/>
                      </a14:imgEffect>
                    </a14:imgLayer>
                  </a14:imgProps>
                </a:ext>
              </a:extLst>
            </a:blip>
            <a:tile tx="0" ty="0" sx="100000" sy="100000" flip="none" algn="tl"/>
          </a:blipFill>
          <a:effectLst>
            <a:glow rad="228600">
              <a:schemeClr val="accent3">
                <a:satMod val="175000"/>
                <a:alpha val="40000"/>
              </a:schemeClr>
            </a:glow>
          </a:effectLst>
        </p:spPr>
        <p:txBody>
          <a:bodyPr>
            <a:noAutofit/>
          </a:bodyPr>
          <a:lstStyle/>
          <a:p>
            <a:pPr algn="ctr"/>
            <a:br>
              <a:rPr lang="en-GB" sz="2800" dirty="0">
                <a:latin typeface="+mn-lt"/>
              </a:rPr>
            </a:br>
            <a:r>
              <a:rPr lang="et-EE" sz="2800" dirty="0">
                <a:solidFill>
                  <a:schemeClr val="accent1">
                    <a:lumMod val="50000"/>
                  </a:schemeClr>
                </a:solidFill>
                <a:latin typeface="+mn-lt"/>
              </a:rPr>
              <a:t>I</a:t>
            </a:r>
            <a:r>
              <a:rPr lang="en-GB" sz="2800" dirty="0" err="1">
                <a:solidFill>
                  <a:schemeClr val="accent1">
                    <a:lumMod val="50000"/>
                  </a:schemeClr>
                </a:solidFill>
                <a:latin typeface="+mn-lt"/>
              </a:rPr>
              <a:t>nime</a:t>
            </a:r>
            <a:r>
              <a:rPr lang="et-EE" sz="2800" dirty="0">
                <a:solidFill>
                  <a:schemeClr val="accent1">
                    <a:lumMod val="50000"/>
                  </a:schemeClr>
                </a:solidFill>
                <a:latin typeface="+mn-lt"/>
              </a:rPr>
              <a:t>se organism</a:t>
            </a:r>
            <a:r>
              <a:rPr lang="en-GB" sz="2800" dirty="0">
                <a:solidFill>
                  <a:schemeClr val="accent1">
                    <a:lumMod val="50000"/>
                  </a:schemeClr>
                </a:solidFill>
                <a:latin typeface="+mn-lt"/>
              </a:rPr>
              <a:t> </a:t>
            </a:r>
            <a:r>
              <a:rPr lang="en-GB" sz="2800" dirty="0" err="1">
                <a:solidFill>
                  <a:schemeClr val="accent1">
                    <a:lumMod val="50000"/>
                  </a:schemeClr>
                </a:solidFill>
                <a:latin typeface="+mn-lt"/>
              </a:rPr>
              <a:t>püüab</a:t>
            </a:r>
            <a:r>
              <a:rPr lang="et-EE" sz="2800" dirty="0">
                <a:solidFill>
                  <a:schemeClr val="accent1">
                    <a:lumMod val="50000"/>
                  </a:schemeClr>
                </a:solidFill>
                <a:latin typeface="+mn-lt"/>
              </a:rPr>
              <a:t> </a:t>
            </a:r>
            <a:r>
              <a:rPr lang="en-GB" sz="2800" dirty="0" err="1">
                <a:solidFill>
                  <a:schemeClr val="accent1">
                    <a:lumMod val="50000"/>
                  </a:schemeClr>
                </a:solidFill>
                <a:latin typeface="+mn-lt"/>
              </a:rPr>
              <a:t>alati</a:t>
            </a:r>
            <a:r>
              <a:rPr lang="en-GB" sz="2800" dirty="0">
                <a:solidFill>
                  <a:schemeClr val="accent1">
                    <a:lumMod val="50000"/>
                  </a:schemeClr>
                </a:solidFill>
                <a:latin typeface="+mn-lt"/>
              </a:rPr>
              <a:t> </a:t>
            </a:r>
            <a:r>
              <a:rPr lang="en-GB" sz="2800" dirty="0" err="1">
                <a:solidFill>
                  <a:schemeClr val="accent1">
                    <a:lumMod val="50000"/>
                  </a:schemeClr>
                </a:solidFill>
                <a:latin typeface="+mn-lt"/>
              </a:rPr>
              <a:t>taastada</a:t>
            </a:r>
            <a:br>
              <a:rPr lang="et-EE" sz="2800" dirty="0">
                <a:solidFill>
                  <a:schemeClr val="accent1">
                    <a:lumMod val="50000"/>
                  </a:schemeClr>
                </a:solidFill>
                <a:latin typeface="+mn-lt"/>
              </a:rPr>
            </a:br>
            <a:r>
              <a:rPr lang="et-EE" sz="2800" dirty="0">
                <a:solidFill>
                  <a:schemeClr val="accent1">
                    <a:lumMod val="50000"/>
                  </a:schemeClr>
                </a:solidFill>
                <a:latin typeface="+mn-lt"/>
              </a:rPr>
              <a:t>oma</a:t>
            </a:r>
            <a:r>
              <a:rPr lang="en-GB" sz="2800" dirty="0">
                <a:solidFill>
                  <a:schemeClr val="accent1">
                    <a:lumMod val="50000"/>
                  </a:schemeClr>
                </a:solidFill>
                <a:latin typeface="+mn-lt"/>
              </a:rPr>
              <a:t> </a:t>
            </a:r>
            <a:r>
              <a:rPr lang="en-GB" sz="2800" dirty="0" err="1">
                <a:solidFill>
                  <a:schemeClr val="accent1">
                    <a:lumMod val="50000"/>
                  </a:schemeClr>
                </a:solidFill>
                <a:latin typeface="+mn-lt"/>
              </a:rPr>
              <a:t>füsioloogilist</a:t>
            </a:r>
            <a:r>
              <a:rPr lang="en-GB" sz="2800" dirty="0">
                <a:solidFill>
                  <a:schemeClr val="accent1">
                    <a:lumMod val="50000"/>
                  </a:schemeClr>
                </a:solidFill>
                <a:latin typeface="+mn-lt"/>
              </a:rPr>
              <a:t> </a:t>
            </a:r>
            <a:r>
              <a:rPr lang="en-GB" sz="2800" dirty="0" err="1">
                <a:solidFill>
                  <a:schemeClr val="accent1">
                    <a:lumMod val="50000"/>
                  </a:schemeClr>
                </a:solidFill>
                <a:latin typeface="+mn-lt"/>
              </a:rPr>
              <a:t>tasakaalu</a:t>
            </a:r>
            <a:r>
              <a:rPr lang="en-GB" sz="2800" dirty="0">
                <a:solidFill>
                  <a:schemeClr val="accent1">
                    <a:lumMod val="50000"/>
                  </a:schemeClr>
                </a:solidFill>
                <a:latin typeface="+mn-lt"/>
              </a:rPr>
              <a:t>, </a:t>
            </a:r>
            <a:r>
              <a:rPr lang="et-EE" sz="2800" dirty="0">
                <a:solidFill>
                  <a:schemeClr val="accent1">
                    <a:lumMod val="50000"/>
                  </a:schemeClr>
                </a:solidFill>
                <a:latin typeface="+mn-lt"/>
              </a:rPr>
              <a:t>oma</a:t>
            </a:r>
            <a:r>
              <a:rPr lang="en-GB" sz="2800" dirty="0">
                <a:solidFill>
                  <a:schemeClr val="accent1">
                    <a:lumMod val="50000"/>
                  </a:schemeClr>
                </a:solidFill>
                <a:latin typeface="+mn-lt"/>
              </a:rPr>
              <a:t> </a:t>
            </a:r>
            <a:r>
              <a:rPr lang="en-GB" sz="2800" dirty="0" err="1">
                <a:solidFill>
                  <a:schemeClr val="accent1">
                    <a:lumMod val="50000"/>
                  </a:schemeClr>
                </a:solidFill>
                <a:latin typeface="+mn-lt"/>
              </a:rPr>
              <a:t>sisemist</a:t>
            </a:r>
            <a:r>
              <a:rPr lang="en-GB" sz="2800" dirty="0">
                <a:solidFill>
                  <a:schemeClr val="accent1">
                    <a:lumMod val="50000"/>
                  </a:schemeClr>
                </a:solidFill>
                <a:latin typeface="+mn-lt"/>
              </a:rPr>
              <a:t> </a:t>
            </a:r>
            <a:r>
              <a:rPr lang="en-GB" sz="2800" dirty="0" err="1">
                <a:solidFill>
                  <a:schemeClr val="accent1">
                    <a:lumMod val="50000"/>
                  </a:schemeClr>
                </a:solidFill>
                <a:latin typeface="+mn-lt"/>
              </a:rPr>
              <a:t>homöostaasi</a:t>
            </a:r>
            <a:r>
              <a:rPr lang="en-GB" sz="2800" dirty="0">
                <a:solidFill>
                  <a:schemeClr val="accent1">
                    <a:lumMod val="50000"/>
                  </a:schemeClr>
                </a:solidFill>
                <a:latin typeface="+mn-lt"/>
              </a:rPr>
              <a:t>.</a:t>
            </a:r>
            <a:br>
              <a:rPr lang="en-GB" sz="2800" dirty="0">
                <a:solidFill>
                  <a:schemeClr val="accent1">
                    <a:lumMod val="50000"/>
                  </a:schemeClr>
                </a:solidFill>
                <a:latin typeface="+mn-lt"/>
              </a:rPr>
            </a:br>
            <a:br>
              <a:rPr lang="en-GB" sz="2800" dirty="0">
                <a:solidFill>
                  <a:schemeClr val="accent1">
                    <a:lumMod val="50000"/>
                  </a:schemeClr>
                </a:solidFill>
                <a:latin typeface="+mn-lt"/>
              </a:rPr>
            </a:br>
            <a:r>
              <a:rPr lang="en-GB" sz="2800" b="1" dirty="0" err="1">
                <a:solidFill>
                  <a:schemeClr val="accent1">
                    <a:lumMod val="50000"/>
                  </a:schemeClr>
                </a:solidFill>
                <a:latin typeface="+mn-lt"/>
              </a:rPr>
              <a:t>Osteopaatiline</a:t>
            </a:r>
            <a:r>
              <a:rPr lang="en-GB" sz="2800" b="1" dirty="0">
                <a:solidFill>
                  <a:schemeClr val="accent1">
                    <a:lumMod val="50000"/>
                  </a:schemeClr>
                </a:solidFill>
                <a:latin typeface="+mn-lt"/>
              </a:rPr>
              <a:t> </a:t>
            </a:r>
            <a:r>
              <a:rPr lang="en-GB" sz="2800" b="1" dirty="0" err="1">
                <a:solidFill>
                  <a:schemeClr val="accent1">
                    <a:lumMod val="50000"/>
                  </a:schemeClr>
                </a:solidFill>
                <a:latin typeface="+mn-lt"/>
              </a:rPr>
              <a:t>teraapia</a:t>
            </a:r>
            <a:r>
              <a:rPr lang="en-GB" sz="2800" b="1" dirty="0">
                <a:solidFill>
                  <a:schemeClr val="accent1">
                    <a:lumMod val="50000"/>
                  </a:schemeClr>
                </a:solidFill>
                <a:latin typeface="+mn-lt"/>
              </a:rPr>
              <a:t> </a:t>
            </a:r>
            <a:r>
              <a:rPr lang="en-GB" sz="2800" b="1" dirty="0" err="1">
                <a:solidFill>
                  <a:schemeClr val="accent1">
                    <a:lumMod val="50000"/>
                  </a:schemeClr>
                </a:solidFill>
                <a:latin typeface="+mn-lt"/>
              </a:rPr>
              <a:t>lähtubki</a:t>
            </a:r>
            <a:r>
              <a:rPr lang="en-GB" sz="2800" b="1" dirty="0">
                <a:solidFill>
                  <a:schemeClr val="accent1">
                    <a:lumMod val="50000"/>
                  </a:schemeClr>
                </a:solidFill>
                <a:latin typeface="+mn-lt"/>
              </a:rPr>
              <a:t> </a:t>
            </a:r>
            <a:r>
              <a:rPr lang="en-GB" sz="2800" b="1" dirty="0" err="1">
                <a:solidFill>
                  <a:schemeClr val="accent1">
                    <a:lumMod val="50000"/>
                  </a:schemeClr>
                </a:solidFill>
                <a:latin typeface="+mn-lt"/>
              </a:rPr>
              <a:t>põhimõttest</a:t>
            </a:r>
            <a:r>
              <a:rPr lang="en-GB" sz="2800" b="1" dirty="0">
                <a:solidFill>
                  <a:schemeClr val="accent1">
                    <a:lumMod val="50000"/>
                  </a:schemeClr>
                </a:solidFill>
                <a:latin typeface="+mn-lt"/>
              </a:rPr>
              <a:t>, et </a:t>
            </a:r>
            <a:r>
              <a:rPr lang="en-GB" sz="2800" b="1" dirty="0" err="1">
                <a:solidFill>
                  <a:schemeClr val="accent1">
                    <a:lumMod val="50000"/>
                  </a:schemeClr>
                </a:solidFill>
                <a:latin typeface="+mn-lt"/>
              </a:rPr>
              <a:t>inimese</a:t>
            </a:r>
            <a:r>
              <a:rPr lang="en-GB" sz="2800" b="1" dirty="0">
                <a:solidFill>
                  <a:schemeClr val="accent1">
                    <a:lumMod val="50000"/>
                  </a:schemeClr>
                </a:solidFill>
                <a:latin typeface="+mn-lt"/>
              </a:rPr>
              <a:t> </a:t>
            </a:r>
            <a:r>
              <a:rPr lang="en-GB" sz="2800" b="1" dirty="0" err="1">
                <a:solidFill>
                  <a:schemeClr val="accent1">
                    <a:lumMod val="50000"/>
                  </a:schemeClr>
                </a:solidFill>
                <a:latin typeface="+mn-lt"/>
              </a:rPr>
              <a:t>kehas</a:t>
            </a:r>
            <a:r>
              <a:rPr lang="en-GB" sz="2800" b="1" dirty="0">
                <a:solidFill>
                  <a:schemeClr val="accent1">
                    <a:lumMod val="50000"/>
                  </a:schemeClr>
                </a:solidFill>
                <a:latin typeface="+mn-lt"/>
              </a:rPr>
              <a:t> on </a:t>
            </a:r>
            <a:r>
              <a:rPr lang="en-GB" sz="2800" b="1" dirty="0" err="1">
                <a:solidFill>
                  <a:schemeClr val="accent1">
                    <a:lumMod val="50000"/>
                  </a:schemeClr>
                </a:solidFill>
                <a:latin typeface="+mn-lt"/>
              </a:rPr>
              <a:t>olemas</a:t>
            </a:r>
            <a:r>
              <a:rPr lang="en-GB" sz="2800" b="1" dirty="0">
                <a:solidFill>
                  <a:schemeClr val="accent1">
                    <a:lumMod val="50000"/>
                  </a:schemeClr>
                </a:solidFill>
                <a:latin typeface="+mn-lt"/>
              </a:rPr>
              <a:t> </a:t>
            </a:r>
            <a:r>
              <a:rPr lang="en-GB" sz="2800" b="1" dirty="0" err="1">
                <a:solidFill>
                  <a:schemeClr val="accent1">
                    <a:lumMod val="50000"/>
                  </a:schemeClr>
                </a:solidFill>
                <a:latin typeface="+mn-lt"/>
              </a:rPr>
              <a:t>eneseregulatsiooni</a:t>
            </a:r>
            <a:r>
              <a:rPr lang="en-GB" sz="2800" b="1" dirty="0">
                <a:solidFill>
                  <a:schemeClr val="accent1">
                    <a:lumMod val="50000"/>
                  </a:schemeClr>
                </a:solidFill>
                <a:latin typeface="+mn-lt"/>
              </a:rPr>
              <a:t> </a:t>
            </a:r>
            <a:r>
              <a:rPr lang="en-GB" sz="2800" b="1" dirty="0" err="1">
                <a:solidFill>
                  <a:schemeClr val="accent1">
                    <a:lumMod val="50000"/>
                  </a:schemeClr>
                </a:solidFill>
                <a:latin typeface="+mn-lt"/>
              </a:rPr>
              <a:t>mehhanismid</a:t>
            </a:r>
            <a:r>
              <a:rPr lang="en-GB" sz="2800" b="1" dirty="0">
                <a:solidFill>
                  <a:schemeClr val="accent1">
                    <a:lumMod val="50000"/>
                  </a:schemeClr>
                </a:solidFill>
                <a:latin typeface="+mn-lt"/>
              </a:rPr>
              <a:t> </a:t>
            </a:r>
            <a:r>
              <a:rPr lang="en-GB" sz="2800" b="1" dirty="0" err="1">
                <a:solidFill>
                  <a:schemeClr val="accent1">
                    <a:lumMod val="50000"/>
                  </a:schemeClr>
                </a:solidFill>
                <a:latin typeface="+mn-lt"/>
              </a:rPr>
              <a:t>ning</a:t>
            </a:r>
            <a:r>
              <a:rPr lang="en-GB" sz="2800" b="1" dirty="0">
                <a:solidFill>
                  <a:schemeClr val="accent1">
                    <a:lumMod val="50000"/>
                  </a:schemeClr>
                </a:solidFill>
                <a:latin typeface="+mn-lt"/>
              </a:rPr>
              <a:t> </a:t>
            </a:r>
            <a:r>
              <a:rPr lang="en-GB" sz="2800" b="1" dirty="0" err="1">
                <a:solidFill>
                  <a:schemeClr val="accent1">
                    <a:lumMod val="50000"/>
                  </a:schemeClr>
                </a:solidFill>
                <a:latin typeface="+mn-lt"/>
              </a:rPr>
              <a:t>keha</a:t>
            </a:r>
            <a:r>
              <a:rPr lang="en-GB" sz="2800" b="1" dirty="0">
                <a:solidFill>
                  <a:schemeClr val="accent1">
                    <a:lumMod val="50000"/>
                  </a:schemeClr>
                </a:solidFill>
                <a:latin typeface="+mn-lt"/>
              </a:rPr>
              <a:t> on </a:t>
            </a:r>
            <a:r>
              <a:rPr lang="en-GB" sz="2800" b="1" dirty="0" err="1">
                <a:solidFill>
                  <a:schemeClr val="accent1">
                    <a:lumMod val="50000"/>
                  </a:schemeClr>
                </a:solidFill>
                <a:latin typeface="+mn-lt"/>
              </a:rPr>
              <a:t>oma</a:t>
            </a:r>
            <a:r>
              <a:rPr lang="en-GB" sz="2800" b="1" dirty="0">
                <a:solidFill>
                  <a:schemeClr val="accent1">
                    <a:lumMod val="50000"/>
                  </a:schemeClr>
                </a:solidFill>
                <a:latin typeface="+mn-lt"/>
              </a:rPr>
              <a:t> </a:t>
            </a:r>
            <a:r>
              <a:rPr lang="en-GB" sz="2800" b="1" dirty="0" err="1">
                <a:solidFill>
                  <a:schemeClr val="accent1">
                    <a:lumMod val="50000"/>
                  </a:schemeClr>
                </a:solidFill>
                <a:latin typeface="+mn-lt"/>
              </a:rPr>
              <a:t>olemuselt</a:t>
            </a:r>
            <a:r>
              <a:rPr lang="en-GB" sz="2800" b="1" dirty="0">
                <a:solidFill>
                  <a:schemeClr val="accent1">
                    <a:lumMod val="50000"/>
                  </a:schemeClr>
                </a:solidFill>
                <a:latin typeface="+mn-lt"/>
              </a:rPr>
              <a:t> </a:t>
            </a:r>
            <a:r>
              <a:rPr lang="en-GB" sz="2800" b="1" dirty="0" err="1">
                <a:solidFill>
                  <a:schemeClr val="accent1">
                    <a:lumMod val="50000"/>
                  </a:schemeClr>
                </a:solidFill>
                <a:latin typeface="+mn-lt"/>
              </a:rPr>
              <a:t>isetervenev</a:t>
            </a:r>
            <a:r>
              <a:rPr lang="en-GB" sz="2800" b="1" dirty="0">
                <a:solidFill>
                  <a:schemeClr val="accent1">
                    <a:lumMod val="50000"/>
                  </a:schemeClr>
                </a:solidFill>
                <a:latin typeface="+mn-lt"/>
              </a:rPr>
              <a:t> </a:t>
            </a:r>
            <a:r>
              <a:rPr lang="en-GB" sz="2800" b="1" dirty="0" err="1">
                <a:solidFill>
                  <a:schemeClr val="accent1">
                    <a:lumMod val="50000"/>
                  </a:schemeClr>
                </a:solidFill>
                <a:latin typeface="+mn-lt"/>
              </a:rPr>
              <a:t>ehk</a:t>
            </a:r>
            <a:r>
              <a:rPr lang="et-EE" sz="2800" b="1" dirty="0">
                <a:solidFill>
                  <a:schemeClr val="accent1">
                    <a:lumMod val="50000"/>
                  </a:schemeClr>
                </a:solidFill>
                <a:latin typeface="+mn-lt"/>
              </a:rPr>
              <a:t> </a:t>
            </a:r>
            <a:r>
              <a:rPr lang="en-GB" sz="2800" b="1" dirty="0">
                <a:solidFill>
                  <a:schemeClr val="accent1">
                    <a:lumMod val="50000"/>
                  </a:schemeClr>
                </a:solidFill>
                <a:latin typeface="+mn-lt"/>
              </a:rPr>
              <a:t>“</a:t>
            </a:r>
            <a:r>
              <a:rPr lang="en-GB" sz="2800" b="1" dirty="0" err="1">
                <a:solidFill>
                  <a:schemeClr val="accent1">
                    <a:lumMod val="50000"/>
                  </a:schemeClr>
                </a:solidFill>
                <a:latin typeface="+mn-lt"/>
              </a:rPr>
              <a:t>arst</a:t>
            </a:r>
            <a:r>
              <a:rPr lang="en-GB" sz="2800" b="1" dirty="0">
                <a:solidFill>
                  <a:schemeClr val="accent1">
                    <a:lumMod val="50000"/>
                  </a:schemeClr>
                </a:solidFill>
                <a:latin typeface="+mn-lt"/>
              </a:rPr>
              <a:t> </a:t>
            </a:r>
            <a:r>
              <a:rPr lang="en-GB" sz="2800" b="1" dirty="0" err="1">
                <a:solidFill>
                  <a:schemeClr val="accent1">
                    <a:lumMod val="50000"/>
                  </a:schemeClr>
                </a:solidFill>
                <a:latin typeface="+mn-lt"/>
              </a:rPr>
              <a:t>ja</a:t>
            </a:r>
            <a:r>
              <a:rPr lang="en-GB" sz="2800" b="1" dirty="0">
                <a:solidFill>
                  <a:schemeClr val="accent1">
                    <a:lumMod val="50000"/>
                  </a:schemeClr>
                </a:solidFill>
                <a:latin typeface="+mn-lt"/>
              </a:rPr>
              <a:t> </a:t>
            </a:r>
            <a:r>
              <a:rPr lang="en-GB" sz="2800" b="1" dirty="0" err="1">
                <a:solidFill>
                  <a:schemeClr val="accent1">
                    <a:lumMod val="50000"/>
                  </a:schemeClr>
                </a:solidFill>
                <a:latin typeface="+mn-lt"/>
              </a:rPr>
              <a:t>apteeker</a:t>
            </a:r>
            <a:r>
              <a:rPr lang="en-GB" sz="2800" b="1" dirty="0">
                <a:solidFill>
                  <a:schemeClr val="accent1">
                    <a:lumMod val="50000"/>
                  </a:schemeClr>
                </a:solidFill>
                <a:latin typeface="+mn-lt"/>
              </a:rPr>
              <a:t> </a:t>
            </a:r>
            <a:r>
              <a:rPr lang="en-GB" sz="2800" b="1" dirty="0" err="1">
                <a:solidFill>
                  <a:schemeClr val="accent1">
                    <a:lumMod val="50000"/>
                  </a:schemeClr>
                </a:solidFill>
                <a:latin typeface="+mn-lt"/>
              </a:rPr>
              <a:t>meie</a:t>
            </a:r>
            <a:r>
              <a:rPr lang="en-GB" sz="2800" b="1" dirty="0">
                <a:solidFill>
                  <a:schemeClr val="accent1">
                    <a:lumMod val="50000"/>
                  </a:schemeClr>
                </a:solidFill>
                <a:latin typeface="+mn-lt"/>
              </a:rPr>
              <a:t> sees”.</a:t>
            </a:r>
            <a:br>
              <a:rPr lang="en-GB" sz="2800" dirty="0">
                <a:solidFill>
                  <a:schemeClr val="accent1">
                    <a:lumMod val="50000"/>
                  </a:schemeClr>
                </a:solidFill>
                <a:latin typeface="+mn-lt"/>
              </a:rPr>
            </a:br>
            <a:br>
              <a:rPr lang="en-GB" sz="2800" dirty="0">
                <a:solidFill>
                  <a:schemeClr val="accent1">
                    <a:lumMod val="50000"/>
                  </a:schemeClr>
                </a:solidFill>
                <a:latin typeface="+mn-lt"/>
              </a:rPr>
            </a:br>
            <a:r>
              <a:rPr lang="en-GB" sz="2800" dirty="0" err="1">
                <a:solidFill>
                  <a:schemeClr val="accent1">
                    <a:lumMod val="50000"/>
                  </a:schemeClr>
                </a:solidFill>
                <a:latin typeface="+mn-lt"/>
              </a:rPr>
              <a:t>Osteopaadi</a:t>
            </a:r>
            <a:r>
              <a:rPr lang="en-GB" sz="2800" dirty="0">
                <a:solidFill>
                  <a:schemeClr val="accent1">
                    <a:lumMod val="50000"/>
                  </a:schemeClr>
                </a:solidFill>
                <a:latin typeface="+mn-lt"/>
              </a:rPr>
              <a:t> </a:t>
            </a:r>
            <a:r>
              <a:rPr lang="en-GB" sz="2800" dirty="0" err="1">
                <a:solidFill>
                  <a:schemeClr val="accent1">
                    <a:lumMod val="50000"/>
                  </a:schemeClr>
                </a:solidFill>
                <a:latin typeface="+mn-lt"/>
              </a:rPr>
              <a:t>osa</a:t>
            </a:r>
            <a:r>
              <a:rPr lang="en-GB" sz="2800" dirty="0">
                <a:solidFill>
                  <a:schemeClr val="accent1">
                    <a:lumMod val="50000"/>
                  </a:schemeClr>
                </a:solidFill>
                <a:latin typeface="+mn-lt"/>
              </a:rPr>
              <a:t> on </a:t>
            </a:r>
            <a:r>
              <a:rPr lang="en-GB" sz="2800" dirty="0" err="1">
                <a:solidFill>
                  <a:schemeClr val="accent1">
                    <a:lumMod val="50000"/>
                  </a:schemeClr>
                </a:solidFill>
                <a:latin typeface="+mn-lt"/>
              </a:rPr>
              <a:t>aidata</a:t>
            </a:r>
            <a:r>
              <a:rPr lang="en-GB" sz="2800" dirty="0">
                <a:solidFill>
                  <a:schemeClr val="accent1">
                    <a:lumMod val="50000"/>
                  </a:schemeClr>
                </a:solidFill>
                <a:latin typeface="+mn-lt"/>
              </a:rPr>
              <a:t> </a:t>
            </a:r>
            <a:r>
              <a:rPr lang="et-EE" sz="2800" dirty="0">
                <a:solidFill>
                  <a:schemeClr val="accent1">
                    <a:lumMod val="50000"/>
                  </a:schemeClr>
                </a:solidFill>
                <a:latin typeface="+mn-lt"/>
              </a:rPr>
              <a:t>neid </a:t>
            </a:r>
            <a:r>
              <a:rPr lang="en-GB" sz="2800" dirty="0" err="1">
                <a:solidFill>
                  <a:schemeClr val="accent1">
                    <a:lumMod val="50000"/>
                  </a:schemeClr>
                </a:solidFill>
                <a:latin typeface="+mn-lt"/>
              </a:rPr>
              <a:t>eneseregulatsiooni</a:t>
            </a:r>
            <a:r>
              <a:rPr lang="en-GB" sz="2800" dirty="0">
                <a:solidFill>
                  <a:schemeClr val="accent1">
                    <a:lumMod val="50000"/>
                  </a:schemeClr>
                </a:solidFill>
                <a:latin typeface="+mn-lt"/>
              </a:rPr>
              <a:t> </a:t>
            </a:r>
            <a:r>
              <a:rPr lang="en-GB" sz="2800" dirty="0" err="1">
                <a:solidFill>
                  <a:schemeClr val="accent1">
                    <a:lumMod val="50000"/>
                  </a:schemeClr>
                </a:solidFill>
                <a:latin typeface="+mn-lt"/>
              </a:rPr>
              <a:t>mehhanisme</a:t>
            </a:r>
            <a:r>
              <a:rPr lang="en-GB" sz="2800" dirty="0">
                <a:solidFill>
                  <a:schemeClr val="accent1">
                    <a:lumMod val="50000"/>
                  </a:schemeClr>
                </a:solidFill>
                <a:latin typeface="+mn-lt"/>
              </a:rPr>
              <a:t> </a:t>
            </a:r>
            <a:r>
              <a:rPr lang="en-GB" sz="2800" dirty="0" err="1">
                <a:solidFill>
                  <a:schemeClr val="accent1">
                    <a:lumMod val="50000"/>
                  </a:schemeClr>
                </a:solidFill>
                <a:latin typeface="+mn-lt"/>
              </a:rPr>
              <a:t>käivitada</a:t>
            </a:r>
            <a:r>
              <a:rPr lang="et-EE" sz="2800" dirty="0">
                <a:solidFill>
                  <a:schemeClr val="accent1">
                    <a:lumMod val="50000"/>
                  </a:schemeClr>
                </a:solidFill>
                <a:latin typeface="+mn-lt"/>
              </a:rPr>
              <a:t> ja </a:t>
            </a:r>
            <a:r>
              <a:rPr lang="en-GB" sz="2800" dirty="0" err="1">
                <a:solidFill>
                  <a:schemeClr val="accent1">
                    <a:lumMod val="50000"/>
                  </a:schemeClr>
                </a:solidFill>
                <a:latin typeface="+mn-lt"/>
              </a:rPr>
              <a:t>korrigeerid</a:t>
            </a:r>
            <a:r>
              <a:rPr lang="et-EE" sz="2800" dirty="0">
                <a:solidFill>
                  <a:schemeClr val="accent1">
                    <a:lumMod val="50000"/>
                  </a:schemeClr>
                </a:solidFill>
                <a:latin typeface="+mn-lt"/>
              </a:rPr>
              <a:t>a, ühtlustada </a:t>
            </a:r>
            <a:r>
              <a:rPr lang="en-GB" sz="2800" dirty="0" err="1">
                <a:solidFill>
                  <a:schemeClr val="accent1">
                    <a:lumMod val="50000"/>
                  </a:schemeClr>
                </a:solidFill>
                <a:latin typeface="+mn-lt"/>
              </a:rPr>
              <a:t>keha</a:t>
            </a:r>
            <a:r>
              <a:rPr lang="et-EE" sz="2800" dirty="0">
                <a:solidFill>
                  <a:schemeClr val="accent1">
                    <a:lumMod val="50000"/>
                  </a:schemeClr>
                </a:solidFill>
                <a:latin typeface="+mn-lt"/>
              </a:rPr>
              <a:t> </a:t>
            </a:r>
            <a:r>
              <a:rPr lang="en-GB" sz="2800" dirty="0" err="1">
                <a:solidFill>
                  <a:schemeClr val="accent1">
                    <a:lumMod val="50000"/>
                  </a:schemeClr>
                </a:solidFill>
                <a:latin typeface="+mn-lt"/>
              </a:rPr>
              <a:t>erinevaid</a:t>
            </a:r>
            <a:r>
              <a:rPr lang="en-GB" sz="2800" dirty="0">
                <a:solidFill>
                  <a:schemeClr val="accent1">
                    <a:lumMod val="50000"/>
                  </a:schemeClr>
                </a:solidFill>
                <a:latin typeface="+mn-lt"/>
              </a:rPr>
              <a:t> </a:t>
            </a:r>
            <a:r>
              <a:rPr lang="en-GB" sz="2800" dirty="0" err="1">
                <a:solidFill>
                  <a:schemeClr val="accent1">
                    <a:lumMod val="50000"/>
                  </a:schemeClr>
                </a:solidFill>
                <a:latin typeface="+mn-lt"/>
              </a:rPr>
              <a:t>liikumisi</a:t>
            </a:r>
            <a:r>
              <a:rPr lang="en-GB" sz="2800" dirty="0">
                <a:solidFill>
                  <a:schemeClr val="accent1">
                    <a:lumMod val="50000"/>
                  </a:schemeClr>
                </a:solidFill>
                <a:latin typeface="+mn-lt"/>
              </a:rPr>
              <a:t> </a:t>
            </a:r>
            <a:r>
              <a:rPr lang="en-GB" sz="2800" dirty="0" err="1">
                <a:solidFill>
                  <a:schemeClr val="accent1">
                    <a:lumMod val="50000"/>
                  </a:schemeClr>
                </a:solidFill>
                <a:latin typeface="+mn-lt"/>
              </a:rPr>
              <a:t>ja</a:t>
            </a:r>
            <a:r>
              <a:rPr lang="en-GB" sz="2800" dirty="0">
                <a:solidFill>
                  <a:schemeClr val="accent1">
                    <a:lumMod val="50000"/>
                  </a:schemeClr>
                </a:solidFill>
                <a:latin typeface="+mn-lt"/>
              </a:rPr>
              <a:t> </a:t>
            </a:r>
            <a:r>
              <a:rPr lang="en-GB" sz="2800" dirty="0" err="1">
                <a:solidFill>
                  <a:schemeClr val="accent1">
                    <a:lumMod val="50000"/>
                  </a:schemeClr>
                </a:solidFill>
                <a:latin typeface="+mn-lt"/>
              </a:rPr>
              <a:t>rütme</a:t>
            </a:r>
            <a:br>
              <a:rPr lang="et-EE" sz="2800" dirty="0">
                <a:solidFill>
                  <a:schemeClr val="accent1">
                    <a:lumMod val="50000"/>
                  </a:schemeClr>
                </a:solidFill>
                <a:latin typeface="+mn-lt"/>
              </a:rPr>
            </a:br>
            <a:r>
              <a:rPr lang="et-EE" sz="2800" dirty="0">
                <a:solidFill>
                  <a:schemeClr val="accent1">
                    <a:lumMod val="50000"/>
                  </a:schemeClr>
                </a:solidFill>
                <a:latin typeface="+mn-lt"/>
              </a:rPr>
              <a:t>ning seeläbi aidata </a:t>
            </a:r>
            <a:r>
              <a:rPr lang="en-GB" sz="2800" dirty="0" err="1">
                <a:solidFill>
                  <a:schemeClr val="accent1">
                    <a:lumMod val="50000"/>
                  </a:schemeClr>
                </a:solidFill>
                <a:latin typeface="+mn-lt"/>
              </a:rPr>
              <a:t>taasleida</a:t>
            </a:r>
            <a:r>
              <a:rPr lang="en-GB" sz="2800" dirty="0">
                <a:solidFill>
                  <a:schemeClr val="accent1">
                    <a:lumMod val="50000"/>
                  </a:schemeClr>
                </a:solidFill>
                <a:latin typeface="+mn-lt"/>
              </a:rPr>
              <a:t> </a:t>
            </a:r>
            <a:r>
              <a:rPr lang="en-GB" sz="2800" dirty="0" err="1">
                <a:solidFill>
                  <a:schemeClr val="accent1">
                    <a:lumMod val="50000"/>
                  </a:schemeClr>
                </a:solidFill>
                <a:latin typeface="+mn-lt"/>
              </a:rPr>
              <a:t>kehas</a:t>
            </a:r>
            <a:r>
              <a:rPr lang="en-GB" sz="2800" dirty="0">
                <a:solidFill>
                  <a:schemeClr val="accent1">
                    <a:lumMod val="50000"/>
                  </a:schemeClr>
                </a:solidFill>
                <a:latin typeface="+mn-lt"/>
              </a:rPr>
              <a:t> </a:t>
            </a:r>
            <a:r>
              <a:rPr lang="en-GB" sz="2800" dirty="0" err="1">
                <a:solidFill>
                  <a:schemeClr val="accent1">
                    <a:lumMod val="50000"/>
                  </a:schemeClr>
                </a:solidFill>
                <a:latin typeface="+mn-lt"/>
              </a:rPr>
              <a:t>valutu</a:t>
            </a:r>
            <a:r>
              <a:rPr lang="en-GB" sz="2800" dirty="0">
                <a:solidFill>
                  <a:schemeClr val="accent1">
                    <a:lumMod val="50000"/>
                  </a:schemeClr>
                </a:solidFill>
                <a:latin typeface="+mn-lt"/>
              </a:rPr>
              <a:t> </a:t>
            </a:r>
            <a:r>
              <a:rPr lang="en-GB" sz="2800" dirty="0" err="1">
                <a:solidFill>
                  <a:schemeClr val="accent1">
                    <a:lumMod val="50000"/>
                  </a:schemeClr>
                </a:solidFill>
                <a:latin typeface="+mn-lt"/>
              </a:rPr>
              <a:t>tasakaal</a:t>
            </a:r>
            <a:r>
              <a:rPr lang="en-GB" sz="2800" dirty="0">
                <a:solidFill>
                  <a:schemeClr val="accent1">
                    <a:lumMod val="50000"/>
                  </a:schemeClr>
                </a:solidFill>
                <a:latin typeface="+mn-lt"/>
              </a:rPr>
              <a:t>.</a:t>
            </a:r>
            <a:br>
              <a:rPr lang="et-EE" sz="2800" dirty="0">
                <a:solidFill>
                  <a:schemeClr val="accent1">
                    <a:lumMod val="50000"/>
                  </a:schemeClr>
                </a:solidFill>
                <a:latin typeface="+mn-lt"/>
              </a:rPr>
            </a:br>
            <a:endParaRPr lang="en-GB" sz="2800" dirty="0">
              <a:solidFill>
                <a:schemeClr val="accent1">
                  <a:lumMod val="50000"/>
                </a:schemeClr>
              </a:solidFill>
              <a:latin typeface="+mn-lt"/>
            </a:endParaRPr>
          </a:p>
        </p:txBody>
      </p:sp>
      <p:pic>
        <p:nvPicPr>
          <p:cNvPr id="5" name="Picture 4">
            <a:extLst>
              <a:ext uri="{FF2B5EF4-FFF2-40B4-BE49-F238E27FC236}">
                <a16:creationId xmlns:a16="http://schemas.microsoft.com/office/drawing/2014/main" id="{BC7A7918-AA77-429F-91AC-9D196E15B821}"/>
              </a:ext>
            </a:extLst>
          </p:cNvPr>
          <p:cNvPicPr>
            <a:picLocks noChangeAspect="1"/>
          </p:cNvPicPr>
          <p:nvPr/>
        </p:nvPicPr>
        <p:blipFill>
          <a:blip r:embed="rId4">
            <a:extLst>
              <a:ext uri="{BEBA8EAE-BF5A-486C-A8C5-ECC9F3942E4B}">
                <a14:imgProps xmlns:a14="http://schemas.microsoft.com/office/drawing/2010/main">
                  <a14:imgLayer r:embed="rId5">
                    <a14:imgEffect>
                      <a14:artisticCrisscrossEtching/>
                    </a14:imgEffect>
                  </a14:imgLayer>
                </a14:imgProps>
              </a:ext>
              <a:ext uri="{28A0092B-C50C-407E-A947-70E740481C1C}">
                <a14:useLocalDpi xmlns:a14="http://schemas.microsoft.com/office/drawing/2010/main" val="0"/>
              </a:ext>
            </a:extLst>
          </a:blip>
          <a:stretch>
            <a:fillRect/>
          </a:stretch>
        </p:blipFill>
        <p:spPr>
          <a:xfrm>
            <a:off x="9623776" y="157091"/>
            <a:ext cx="1869724" cy="13091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Rectangle 3">
            <a:extLst>
              <a:ext uri="{FF2B5EF4-FFF2-40B4-BE49-F238E27FC236}">
                <a16:creationId xmlns:a16="http://schemas.microsoft.com/office/drawing/2014/main" id="{12D31246-940F-477D-9751-E966D5A71188}"/>
              </a:ext>
            </a:extLst>
          </p:cNvPr>
          <p:cNvSpPr/>
          <p:nvPr/>
        </p:nvSpPr>
        <p:spPr>
          <a:xfrm>
            <a:off x="1171920" y="343395"/>
            <a:ext cx="3135920" cy="461665"/>
          </a:xfrm>
          <a:prstGeom prst="rect">
            <a:avLst/>
          </a:prstGeom>
          <a:blipFill>
            <a:blip r:embed="rId6"/>
            <a:tile tx="0" ty="0" sx="100000" sy="100000" flip="none" algn="tl"/>
          </a:blipFill>
        </p:spPr>
        <p:txBody>
          <a:bodyPr wrap="square">
            <a:spAutoFit/>
          </a:bodyPr>
          <a:lstStyle/>
          <a:p>
            <a:r>
              <a:rPr lang="en-GB" sz="2400" b="1" i="1" dirty="0">
                <a:latin typeface="Calibri" panose="020F0502020204030204"/>
              </a:rPr>
              <a:t>MIS ON OSTEOPAATIA?</a:t>
            </a:r>
          </a:p>
        </p:txBody>
      </p:sp>
      <p:pic>
        <p:nvPicPr>
          <p:cNvPr id="6" name="Picture 5">
            <a:extLst>
              <a:ext uri="{FF2B5EF4-FFF2-40B4-BE49-F238E27FC236}">
                <a16:creationId xmlns:a16="http://schemas.microsoft.com/office/drawing/2014/main" id="{47D3FF8E-D256-429D-B614-BCE1F4B417E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0937" y="343395"/>
            <a:ext cx="760513" cy="86778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368356389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614</TotalTime>
  <Words>1809</Words>
  <Application>Microsoft Office PowerPoint</Application>
  <PresentationFormat>Widescreen</PresentationFormat>
  <Paragraphs>137</Paragraphs>
  <Slides>12</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12</vt:i4>
      </vt:variant>
    </vt:vector>
  </HeadingPairs>
  <TitlesOfParts>
    <vt:vector size="24" baseType="lpstr">
      <vt:lpstr>Arial</vt:lpstr>
      <vt:lpstr>Arial Rounded MT Bold</vt:lpstr>
      <vt:lpstr>Bradley Hand ITC</vt:lpstr>
      <vt:lpstr>Calibri</vt:lpstr>
      <vt:lpstr>Calibri Light</vt:lpstr>
      <vt:lpstr>Castellar</vt:lpstr>
      <vt:lpstr>Engravers MT</vt:lpstr>
      <vt:lpstr>Open Sans</vt:lpstr>
      <vt:lpstr>Papyrus</vt:lpstr>
      <vt:lpstr>Roboto</vt:lpstr>
      <vt:lpstr>Source Sans Pro</vt:lpstr>
      <vt:lpstr>1_Office Theme</vt:lpstr>
      <vt:lpstr>PowerPoint Presentation</vt:lpstr>
      <vt:lpstr>PowerPoint Presentation</vt:lpstr>
      <vt:lpstr>PowerPoint Presentation</vt:lpstr>
      <vt:lpstr>FASTSIA LÄHIAJALUGU.</vt:lpstr>
      <vt:lpstr>PowerPoint Presentation</vt:lpstr>
      <vt:lpstr>PowerPoint Presentation</vt:lpstr>
      <vt:lpstr>PowerPoint Presentation</vt:lpstr>
      <vt:lpstr>PowerPoint Presentation</vt:lpstr>
      <vt:lpstr> Inimese organism püüab alati taastada oma füsioloogilist tasakaalu, oma sisemist homöostaasi.  Osteopaatiline teraapia lähtubki põhimõttest, et inimese kehas on olemas eneseregulatsiooni mehhanismid ning keha on oma olemuselt isetervenev ehk “arst ja apteeker meie sees”.  Osteopaadi osa on aidata neid eneseregulatsiooni mehhanisme käivitada ja korrigeerida, ühtlustada keha erinevaid liikumisi ja rütme ning seeläbi aidata taasleida kehas valutu tasakaal.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Mairi</dc:creator>
  <cp:lastModifiedBy>Mairi</cp:lastModifiedBy>
  <cp:revision>62</cp:revision>
  <dcterms:created xsi:type="dcterms:W3CDTF">2022-10-07T13:25:00Z</dcterms:created>
  <dcterms:modified xsi:type="dcterms:W3CDTF">2022-10-12T20:50:52Z</dcterms:modified>
</cp:coreProperties>
</file>